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7"/>
  </p:notesMasterIdLst>
  <p:sldIdLst>
    <p:sldId id="394" r:id="rId2"/>
    <p:sldId id="458" r:id="rId3"/>
    <p:sldId id="395" r:id="rId4"/>
    <p:sldId id="485" r:id="rId5"/>
    <p:sldId id="486" r:id="rId6"/>
    <p:sldId id="487" r:id="rId7"/>
    <p:sldId id="451" r:id="rId8"/>
    <p:sldId id="498" r:id="rId9"/>
    <p:sldId id="512" r:id="rId10"/>
    <p:sldId id="490" r:id="rId11"/>
    <p:sldId id="502" r:id="rId12"/>
    <p:sldId id="499" r:id="rId13"/>
    <p:sldId id="501" r:id="rId14"/>
    <p:sldId id="500" r:id="rId15"/>
    <p:sldId id="505" r:id="rId16"/>
    <p:sldId id="506" r:id="rId17"/>
    <p:sldId id="491" r:id="rId18"/>
    <p:sldId id="507" r:id="rId19"/>
    <p:sldId id="488" r:id="rId20"/>
    <p:sldId id="508" r:id="rId21"/>
    <p:sldId id="509" r:id="rId22"/>
    <p:sldId id="510" r:id="rId23"/>
    <p:sldId id="511" r:id="rId24"/>
    <p:sldId id="513" r:id="rId25"/>
    <p:sldId id="514" r:id="rId26"/>
    <p:sldId id="494" r:id="rId27"/>
    <p:sldId id="516" r:id="rId28"/>
    <p:sldId id="515" r:id="rId29"/>
    <p:sldId id="517" r:id="rId30"/>
    <p:sldId id="518" r:id="rId31"/>
    <p:sldId id="504" r:id="rId32"/>
    <p:sldId id="519" r:id="rId33"/>
    <p:sldId id="520" r:id="rId34"/>
    <p:sldId id="496" r:id="rId35"/>
    <p:sldId id="495" r:id="rId36"/>
    <p:sldId id="521" r:id="rId37"/>
    <p:sldId id="522" r:id="rId38"/>
    <p:sldId id="492" r:id="rId39"/>
    <p:sldId id="523" r:id="rId40"/>
    <p:sldId id="524" r:id="rId41"/>
    <p:sldId id="489" r:id="rId42"/>
    <p:sldId id="481" r:id="rId43"/>
    <p:sldId id="411" r:id="rId44"/>
    <p:sldId id="418" r:id="rId45"/>
    <p:sldId id="525" r:id="rId4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64" autoAdjust="0"/>
    <p:restoredTop sz="86311" autoAdjust="0"/>
  </p:normalViewPr>
  <p:slideViewPr>
    <p:cSldViewPr snapToGrid="0">
      <p:cViewPr>
        <p:scale>
          <a:sx n="80" d="100"/>
          <a:sy n="80" d="100"/>
        </p:scale>
        <p:origin x="315" y="5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E8DD0-B7B9-46FA-B6D4-1334AD234EBE}" type="datetimeFigureOut">
              <a:rPr lang="en-IE" smtClean="0"/>
              <a:t>21/03/2020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99F75-99DB-4BB1-9D31-409172FB7B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602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4304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6894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610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570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352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1904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1033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253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466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147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9F75-99DB-4BB1-9D31-409172FB7BF4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497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854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381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76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785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63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306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199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326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31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877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690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EE0D5-7220-4EA4-8227-C4EA504D3161}" type="datetimeFigureOut">
              <a:rPr lang="en-IE" smtClean="0"/>
              <a:pPr/>
              <a:t>21/03/2020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4E9E-BDAE-4124-8CB5-DF196CBAE98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44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81" y="604186"/>
            <a:ext cx="11123956" cy="1143000"/>
          </a:xfrm>
        </p:spPr>
        <p:txBody>
          <a:bodyPr>
            <a:noAutofit/>
          </a:bodyPr>
          <a:lstStyle/>
          <a:p>
            <a:pPr algn="ctr"/>
            <a:r>
              <a:rPr lang="en-IE" sz="6000" b="1" dirty="0" smtClean="0">
                <a:latin typeface="Berlin Sans FB Demi" pitchFamily="34" charset="0"/>
              </a:rPr>
              <a:t>Learning Strategy of the Week: </a:t>
            </a:r>
            <a:br>
              <a:rPr lang="en-IE" sz="6000" b="1" dirty="0" smtClean="0">
                <a:latin typeface="Berlin Sans FB Demi" pitchFamily="34" charset="0"/>
              </a:rPr>
            </a:br>
            <a:r>
              <a:rPr lang="en-IE" sz="60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</a:t>
            </a:r>
            <a:endParaRPr lang="en-IE" sz="6000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5" name="Picture 2" descr="Image result for learning strateg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63" y="5563971"/>
            <a:ext cx="1663873" cy="1179372"/>
          </a:xfrm>
          <a:prstGeom prst="rect">
            <a:avLst/>
          </a:prstGeom>
          <a:noFill/>
        </p:spPr>
      </p:pic>
      <p:pic>
        <p:nvPicPr>
          <p:cNvPr id="16388" name="Picture 4" descr="Image result for tool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83" y="1952188"/>
            <a:ext cx="6949900" cy="49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3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Blue Sky Thinking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9603" y="1748894"/>
            <a:ext cx="7296811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This strategy asks you to think “outside the box”, where every idea is considered and you are only limited by you imagination (lateral thinking)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/>
              <a:t>This strategy is a means of kick-starting </a:t>
            </a:r>
            <a:r>
              <a:rPr lang="en-GB" sz="3200" dirty="0" smtClean="0"/>
              <a:t>your imagination </a:t>
            </a:r>
            <a:r>
              <a:rPr lang="en-GB" sz="3200" dirty="0"/>
              <a:t>and </a:t>
            </a:r>
            <a:r>
              <a:rPr lang="en-GB" sz="3200" dirty="0" smtClean="0"/>
              <a:t>pushes you </a:t>
            </a:r>
            <a:r>
              <a:rPr lang="en-GB" sz="3200" dirty="0"/>
              <a:t>to provide a variety of options or ideas</a:t>
            </a:r>
            <a:r>
              <a:rPr lang="en-GB" sz="3200" dirty="0" smtClean="0"/>
              <a:t>.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Image result for blue sky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14" y="1946031"/>
            <a:ext cx="3657601" cy="20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73476" y="4131827"/>
            <a:ext cx="30198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ideas can be big and limitless like the sky!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152061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Blue Sky Thinking</a:t>
            </a:r>
            <a:endParaRPr lang="en-IE" dirty="0">
              <a:latin typeface="Berlin Sans FB Demi" pitchFamily="34" charset="0"/>
            </a:endParaRPr>
          </a:p>
        </p:txBody>
      </p:sp>
      <p:pic>
        <p:nvPicPr>
          <p:cNvPr id="37890" name="Picture 2" descr="Image result for blue sky think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-1199" r="-257" b="1199"/>
          <a:stretch/>
        </p:blipFill>
        <p:spPr bwMode="auto">
          <a:xfrm>
            <a:off x="1093419" y="1690688"/>
            <a:ext cx="10348303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14824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Blue Sky Thinking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254" y="1710053"/>
            <a:ext cx="8113289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use it: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Think about a problem/topic you want to </a:t>
            </a:r>
            <a:r>
              <a:rPr lang="en-GB" sz="3200" dirty="0"/>
              <a:t>discuss.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Brainstorm/note every idea that comes into your head - be </a:t>
            </a:r>
            <a:r>
              <a:rPr lang="en-GB" sz="3200" dirty="0"/>
              <a:t>as creative as </a:t>
            </a:r>
            <a:r>
              <a:rPr lang="en-GB" sz="3200" dirty="0" smtClean="0"/>
              <a:t>you can be, </a:t>
            </a:r>
            <a:r>
              <a:rPr lang="en-GB" sz="3200" dirty="0"/>
              <a:t>the sky is the limit. </a:t>
            </a:r>
            <a:endParaRPr lang="en-GB" sz="32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Discuss your answers and think about the answers of others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Decide on your viewpoint</a:t>
            </a:r>
            <a:endParaRPr lang="en-GB" sz="3200" dirty="0"/>
          </a:p>
        </p:txBody>
      </p:sp>
      <p:pic>
        <p:nvPicPr>
          <p:cNvPr id="34818" name="Picture 2" descr="Image result for blue sky thin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3"/>
          <a:stretch/>
        </p:blipFill>
        <p:spPr bwMode="auto">
          <a:xfrm>
            <a:off x="8480431" y="2557341"/>
            <a:ext cx="3413377" cy="26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79582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Blue Sky Thinking</a:t>
            </a:r>
            <a:endParaRPr lang="en-IE" dirty="0">
              <a:latin typeface="Berlin Sans FB Demi" pitchFamily="34" charset="0"/>
            </a:endParaRPr>
          </a:p>
        </p:txBody>
      </p:sp>
      <p:pic>
        <p:nvPicPr>
          <p:cNvPr id="6" name="Picture 4" descr="Image result for blue sky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60" y="1690688"/>
            <a:ext cx="10270148" cy="46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07562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Blue Sky Thinking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253" y="1760388"/>
            <a:ext cx="9991469" cy="4271020"/>
          </a:xfrm>
          <a:prstGeom prst="rect">
            <a:avLst/>
          </a:prstGeom>
        </p:spPr>
        <p:txBody>
          <a:bodyPr/>
          <a:lstStyle/>
          <a:p>
            <a:pPr marL="357188" lvl="1" indent="-3460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for:</a:t>
            </a:r>
            <a:endParaRPr kumimoji="0" lang="en-I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Seeing all the possibilities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Listening to others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Working with others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Thinking out problems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Working through difficult ideas/concepts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Seeing the whole picture</a:t>
            </a:r>
            <a:endParaRPr lang="en-IE" sz="3200" dirty="0" smtClean="0"/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E" sz="1050" dirty="0"/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E" sz="3600" b="1" dirty="0" smtClean="0">
                <a:solidFill>
                  <a:srgbClr val="0070C0"/>
                </a:solidFill>
              </a:rPr>
              <a:t>No answer is wrong – it is all about the process!</a:t>
            </a:r>
            <a:endParaRPr lang="en-IE" sz="3600" b="1" dirty="0" smtClean="0">
              <a:solidFill>
                <a:srgbClr val="0070C0"/>
              </a:solidFill>
            </a:endParaRPr>
          </a:p>
        </p:txBody>
      </p:sp>
      <p:pic>
        <p:nvPicPr>
          <p:cNvPr id="35842" name="Picture 2" descr="Image result for blue sky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969" y="2283710"/>
            <a:ext cx="3271706" cy="32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52907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323" y="2067114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395" t="24537" r="7717" b="40648"/>
          <a:stretch/>
        </p:blipFill>
        <p:spPr>
          <a:xfrm>
            <a:off x="3434148" y="2772838"/>
            <a:ext cx="5573788" cy="35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0786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925" y="1764526"/>
            <a:ext cx="7972613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This</a:t>
            </a:r>
            <a:r>
              <a:rPr lang="en-GB" sz="3200" dirty="0"/>
              <a:t> helps </a:t>
            </a:r>
            <a:r>
              <a:rPr lang="en-GB" sz="3200" dirty="0" smtClean="0"/>
              <a:t>you </a:t>
            </a:r>
            <a:r>
              <a:rPr lang="en-GB" sz="3200" dirty="0"/>
              <a:t>learn how to build </a:t>
            </a:r>
            <a:r>
              <a:rPr lang="en-GB" sz="3200" dirty="0" smtClean="0"/>
              <a:t>on ideas, your own or those of others, </a:t>
            </a:r>
            <a:r>
              <a:rPr lang="en-GB" sz="3200" dirty="0"/>
              <a:t>and combine common thoughts into a </a:t>
            </a:r>
            <a:r>
              <a:rPr lang="en-GB" sz="3200" dirty="0" smtClean="0"/>
              <a:t>combined single statement</a:t>
            </a:r>
            <a:r>
              <a:rPr lang="en-GB" sz="3200" dirty="0"/>
              <a:t>. </a:t>
            </a:r>
            <a:endParaRPr lang="en-GB" sz="32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It is a mat with different sections that are filled in on different sections of a topic or by different people. All the sections are brought together into one main idea. 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8573476" y="4131827"/>
            <a:ext cx="30198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can be done in a group or on your own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986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02" y="1764526"/>
            <a:ext cx="3438206" cy="20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82256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755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3392" y="1690688"/>
            <a:ext cx="7296811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use it: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write </a:t>
            </a:r>
            <a:r>
              <a:rPr lang="en-GB" sz="3200" dirty="0"/>
              <a:t>down answers to </a:t>
            </a:r>
            <a:r>
              <a:rPr lang="en-GB" sz="3200" dirty="0" smtClean="0"/>
              <a:t>the question </a:t>
            </a:r>
            <a:r>
              <a:rPr lang="en-GB" sz="3200" dirty="0"/>
              <a:t>in </a:t>
            </a:r>
            <a:r>
              <a:rPr lang="en-GB" sz="3200" dirty="0" smtClean="0"/>
              <a:t>the separate section </a:t>
            </a:r>
            <a:r>
              <a:rPr lang="en-GB" sz="3200" dirty="0"/>
              <a:t>on the </a:t>
            </a:r>
            <a:r>
              <a:rPr lang="en-GB" sz="3200" dirty="0" smtClean="0"/>
              <a:t>paper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If working in a group, share your idea with others and discuss each other’s opinions and reach a decision on the group answer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/>
              <a:t>P</a:t>
            </a:r>
            <a:r>
              <a:rPr lang="en-GB" sz="3200" dirty="0" smtClean="0"/>
              <a:t>lace </a:t>
            </a:r>
            <a:r>
              <a:rPr lang="en-GB" sz="3200" dirty="0"/>
              <a:t>the most important point agreed by the group </a:t>
            </a:r>
            <a:r>
              <a:rPr lang="en-IE" sz="3200" dirty="0" smtClean="0"/>
              <a:t>in the centre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395" t="24537" r="7717" b="40648"/>
          <a:stretch/>
        </p:blipFill>
        <p:spPr>
          <a:xfrm>
            <a:off x="8318381" y="1043536"/>
            <a:ext cx="3486150" cy="2387600"/>
          </a:xfrm>
          <a:prstGeom prst="rect">
            <a:avLst/>
          </a:prstGeom>
        </p:spPr>
      </p:pic>
      <p:pic>
        <p:nvPicPr>
          <p:cNvPr id="44034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84" y="3748294"/>
            <a:ext cx="3684544" cy="24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755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755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3334" y="1774578"/>
            <a:ext cx="8025657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Helping you to understand a </a:t>
            </a:r>
            <a:r>
              <a:rPr lang="en-IE" sz="3200" dirty="0" smtClean="0"/>
              <a:t>topic/question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Coming to one decision</a:t>
            </a:r>
            <a:endParaRPr lang="en-IE" sz="32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/>
              <a:t>Seeing all the possibilities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Listening </a:t>
            </a:r>
            <a:r>
              <a:rPr lang="en-IE" sz="3200" dirty="0"/>
              <a:t>to </a:t>
            </a:r>
            <a:r>
              <a:rPr lang="en-IE" sz="3200" dirty="0" smtClean="0"/>
              <a:t>&amp; working with others</a:t>
            </a:r>
            <a:endParaRPr lang="en-IE" sz="32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Thinking </a:t>
            </a:r>
            <a:r>
              <a:rPr lang="en-IE" sz="3200" dirty="0"/>
              <a:t>out problems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/>
              <a:t>Working through difficult ideas/concepts</a:t>
            </a:r>
          </a:p>
        </p:txBody>
      </p:sp>
      <p:pic>
        <p:nvPicPr>
          <p:cNvPr id="47106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10" y="3554959"/>
            <a:ext cx="3548922" cy="266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Image result for placemat learning strate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10" y="833371"/>
            <a:ext cx="3548922" cy="25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87300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395" t="24537" r="7717" b="40648"/>
          <a:stretch/>
        </p:blipFill>
        <p:spPr>
          <a:xfrm>
            <a:off x="1978890" y="1828798"/>
            <a:ext cx="8234219" cy="484937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80755"/>
            <a:ext cx="10515600" cy="180549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 </a:t>
            </a:r>
          </a:p>
          <a:p>
            <a:pPr algn="ctr"/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– some templates</a:t>
            </a:r>
            <a:endParaRPr lang="en-IE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450" y="1957557"/>
            <a:ext cx="10851359" cy="41652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 smtClean="0"/>
              <a:t>There are so many </a:t>
            </a:r>
            <a:r>
              <a:rPr lang="en-GB" sz="4400" b="1" dirty="0" err="1" smtClean="0"/>
              <a:t>startegies</a:t>
            </a:r>
            <a:r>
              <a:rPr lang="en-GB" sz="4400" b="1" dirty="0" smtClean="0"/>
              <a:t>/approaches that can help you learn. Think of strategies like tools in a tool box – pick the right one for you to do the particular learning job </a:t>
            </a:r>
            <a:endParaRPr lang="en-GB" sz="4400" dirty="0"/>
          </a:p>
        </p:txBody>
      </p:sp>
      <p:pic>
        <p:nvPicPr>
          <p:cNvPr id="1026" name="Picture 2" descr="Image result for key id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44" y="5165452"/>
            <a:ext cx="1502166" cy="15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0670" y="342180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68610" name="Picture 2" descr="Image result for tool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 bwMode="auto">
          <a:xfrm>
            <a:off x="4691241" y="4559889"/>
            <a:ext cx="3229522" cy="194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98347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0755"/>
            <a:ext cx="10515600" cy="180549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 </a:t>
            </a:r>
          </a:p>
          <a:p>
            <a:pPr algn="ctr"/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– some templates</a:t>
            </a:r>
            <a:endParaRPr lang="en-IE" dirty="0">
              <a:latin typeface="Berlin Sans FB Demi" pitchFamily="34" charset="0"/>
            </a:endParaRPr>
          </a:p>
        </p:txBody>
      </p:sp>
      <p:pic>
        <p:nvPicPr>
          <p:cNvPr id="43010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30" y="2068801"/>
            <a:ext cx="7240540" cy="43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5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0755"/>
            <a:ext cx="10515600" cy="18054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 </a:t>
            </a:r>
          </a:p>
          <a:p>
            <a:pPr algn="ctr"/>
            <a:endParaRPr lang="en-IE" dirty="0">
              <a:latin typeface="Berlin Sans FB Demi" pitchFamily="34" charset="0"/>
            </a:endParaRPr>
          </a:p>
        </p:txBody>
      </p:sp>
      <p:pic>
        <p:nvPicPr>
          <p:cNvPr id="46082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0075"/>
            <a:ext cx="9144000" cy="479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0755"/>
            <a:ext cx="10515600" cy="18054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Placemat </a:t>
            </a:r>
          </a:p>
          <a:p>
            <a:pPr algn="ctr"/>
            <a:endParaRPr lang="en-IE" dirty="0">
              <a:latin typeface="Berlin Sans FB Demi" pitchFamily="34" charset="0"/>
            </a:endParaRPr>
          </a:p>
        </p:txBody>
      </p:sp>
      <p:pic>
        <p:nvPicPr>
          <p:cNvPr id="48130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24" y="1828800"/>
            <a:ext cx="9055537" cy="47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3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323" y="2067114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53" t="42221" r="32037" b="18241"/>
          <a:stretch/>
        </p:blipFill>
        <p:spPr>
          <a:xfrm>
            <a:off x="2289146" y="2638614"/>
            <a:ext cx="7819588" cy="36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9913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925" y="1764526"/>
            <a:ext cx="7972613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This</a:t>
            </a:r>
            <a:r>
              <a:rPr lang="en-GB" sz="3200" dirty="0"/>
              <a:t> </a:t>
            </a:r>
            <a:r>
              <a:rPr lang="en-GB" sz="3200" dirty="0" smtClean="0"/>
              <a:t>approach wants you to use the information you learn/gain in new/different ways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By trying to use the information in new ways, you learn more effectively</a:t>
            </a:r>
            <a:endParaRPr lang="en-GB" sz="32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The idea was created by educator Mike Hughes</a:t>
            </a:r>
            <a:endParaRPr lang="en-GB" sz="3200" dirty="0"/>
          </a:p>
        </p:txBody>
      </p:sp>
      <p:pic>
        <p:nvPicPr>
          <p:cNvPr id="6" name="Picture 2" descr="Image result for magenta princi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4618" r="56234" b="6020"/>
          <a:stretch/>
        </p:blipFill>
        <p:spPr bwMode="auto">
          <a:xfrm>
            <a:off x="8091145" y="2197915"/>
            <a:ext cx="3678609" cy="38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424186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925" y="1764526"/>
            <a:ext cx="7972613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main idea:</a:t>
            </a:r>
            <a:endParaRPr kumimoji="0" lang="en-I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226" name="Picture 2" descr="Image result for magenta princi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 bwMode="auto">
          <a:xfrm>
            <a:off x="4306174" y="1862001"/>
            <a:ext cx="6962775" cy="294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840" y="4904011"/>
            <a:ext cx="11207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2800" b="1" dirty="0" smtClean="0">
                <a:solidFill>
                  <a:srgbClr val="CC3399"/>
                </a:solidFill>
              </a:rPr>
              <a:t>Learning is a consequence of thinking – therefore you have to </a:t>
            </a:r>
            <a:r>
              <a:rPr lang="en-IE" sz="2800" b="1" u="sng" dirty="0" smtClean="0">
                <a:solidFill>
                  <a:srgbClr val="CC3399"/>
                </a:solidFill>
              </a:rPr>
              <a:t>think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b="1" dirty="0" smtClean="0">
                <a:solidFill>
                  <a:srgbClr val="CC3399"/>
                </a:solidFill>
              </a:rPr>
              <a:t>Language is central to thinking – therefore you have to </a:t>
            </a:r>
            <a:r>
              <a:rPr lang="en-IE" sz="2800" b="1" u="sng" dirty="0" smtClean="0">
                <a:solidFill>
                  <a:srgbClr val="CC3399"/>
                </a:solidFill>
              </a:rPr>
              <a:t>talk/communicate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b="1" dirty="0" smtClean="0">
                <a:solidFill>
                  <a:srgbClr val="CC3399"/>
                </a:solidFill>
              </a:rPr>
              <a:t>Learning is an active process – therefore you need to </a:t>
            </a:r>
            <a:r>
              <a:rPr lang="en-IE" sz="2800" b="1" u="sng" dirty="0" smtClean="0">
                <a:solidFill>
                  <a:srgbClr val="CC3399"/>
                </a:solidFill>
              </a:rPr>
              <a:t>use</a:t>
            </a:r>
            <a:r>
              <a:rPr lang="en-IE" sz="2800" b="1" dirty="0" smtClean="0">
                <a:solidFill>
                  <a:srgbClr val="CC3399"/>
                </a:solidFill>
              </a:rPr>
              <a:t> your learning</a:t>
            </a:r>
            <a:endParaRPr lang="en-IE" sz="2800" b="1" dirty="0">
              <a:solidFill>
                <a:srgbClr val="CC3399"/>
              </a:solidFill>
            </a:endParaRPr>
          </a:p>
        </p:txBody>
      </p:sp>
      <p:pic>
        <p:nvPicPr>
          <p:cNvPr id="10" name="Picture 2" descr="Image result for magenta princi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46" y="2506591"/>
            <a:ext cx="1655355" cy="16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18714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16" y="435464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9943" y="1917519"/>
            <a:ext cx="7296811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use it: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After learning something, try to use the information e.g. change it (make it into a story/poem/rap), act it out (create a drama)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I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key thing is to change and use the</a:t>
            </a:r>
            <a:r>
              <a:rPr kumimoji="0" lang="en-I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information and learn through action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Image result for magenta princip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056" y="665999"/>
            <a:ext cx="1251520" cy="12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Image result for magenta princi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71" y="1991562"/>
            <a:ext cx="1539938" cy="2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Image result for magenta princip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31" y="4436526"/>
            <a:ext cx="3917462" cy="17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05434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pic>
        <p:nvPicPr>
          <p:cNvPr id="55298" name="Picture 2" descr="Image result for magenta princi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9" b="9423"/>
          <a:stretch/>
        </p:blipFill>
        <p:spPr bwMode="auto">
          <a:xfrm>
            <a:off x="979188" y="1812022"/>
            <a:ext cx="10233624" cy="46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11596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25" y="3751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3392" y="1556793"/>
            <a:ext cx="10559133" cy="4525963"/>
          </a:xfrm>
          <a:prstGeom prst="rect">
            <a:avLst/>
          </a:prstGeo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ways you can use 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you have learnt…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4274" name="Picture 2" descr="Image result for magenta 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9" y="2186277"/>
            <a:ext cx="8761924" cy="438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732254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910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8043" y="2001225"/>
            <a:ext cx="6740208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Seeing </a:t>
            </a:r>
            <a:r>
              <a:rPr lang="en-IE" sz="3200" dirty="0"/>
              <a:t>all the </a:t>
            </a:r>
            <a:r>
              <a:rPr lang="en-IE" sz="3200" dirty="0" smtClean="0"/>
              <a:t>possibilities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Making you thinking about your learning in new ways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Making learning fun and interesting</a:t>
            </a:r>
            <a:endParaRPr lang="en-IE" sz="32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3200" dirty="0" smtClean="0"/>
              <a:t>Working </a:t>
            </a:r>
            <a:r>
              <a:rPr lang="en-IE" sz="3200" dirty="0"/>
              <a:t>through difficult ideas/concepts</a:t>
            </a:r>
          </a:p>
        </p:txBody>
      </p:sp>
      <p:pic>
        <p:nvPicPr>
          <p:cNvPr id="57346" name="Picture 2" descr="Image result for magenta 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48" y="2171509"/>
            <a:ext cx="5099955" cy="40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19839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0" y="5590025"/>
            <a:ext cx="12040992" cy="1193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 smtClean="0"/>
              <a:t>For every job, there is the right tool…</a:t>
            </a:r>
            <a:endParaRPr lang="en-IE" sz="3200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0670" y="342180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4100" name="Picture 4" descr="Image result for toolbo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27" y="929079"/>
            <a:ext cx="4904787" cy="51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910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Magenta Principles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2750" y="2407625"/>
            <a:ext cx="4529096" cy="330542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aim is to create active, motivated, independent learners that work hard and are flexible</a:t>
            </a:r>
            <a:endParaRPr lang="en-IE" sz="3200" dirty="0"/>
          </a:p>
        </p:txBody>
      </p:sp>
      <p:pic>
        <p:nvPicPr>
          <p:cNvPr id="58370" name="Picture 2" descr="Image result for magenta 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89" y="1857862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83686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323" y="2067114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32" t="30278" r="40247" b="41296"/>
          <a:stretch/>
        </p:blipFill>
        <p:spPr>
          <a:xfrm>
            <a:off x="2857499" y="2748573"/>
            <a:ext cx="6395915" cy="35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57013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Think Time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925" y="1764526"/>
            <a:ext cx="9117684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This</a:t>
            </a:r>
            <a:r>
              <a:rPr lang="en-GB" sz="3200" dirty="0"/>
              <a:t> </a:t>
            </a:r>
            <a:r>
              <a:rPr lang="en-GB" sz="3200" dirty="0" smtClean="0"/>
              <a:t>approach wants you to take some time before answering and to wait when you ask another person a question to give them time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i="1" dirty="0" smtClean="0"/>
              <a:t>Think time </a:t>
            </a:r>
            <a:r>
              <a:rPr lang="en-GB" sz="3200" dirty="0" smtClean="0"/>
              <a:t>is important as when we reflect on our answers, we can create more effective answers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i="1" dirty="0" smtClean="0"/>
              <a:t>Think time </a:t>
            </a:r>
            <a:r>
              <a:rPr lang="en-GB" sz="3200" dirty="0" smtClean="0"/>
              <a:t>is good for our wellbeing also as it allows us space to consider and time to respond</a:t>
            </a:r>
            <a:endParaRPr lang="en-GB" sz="3200" dirty="0"/>
          </a:p>
        </p:txBody>
      </p:sp>
      <p:pic>
        <p:nvPicPr>
          <p:cNvPr id="59394" name="Picture 2" descr="Image result for think ti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68" y="3220344"/>
            <a:ext cx="3455132" cy="34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Image result for think tim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494" y="365125"/>
            <a:ext cx="2855219" cy="28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95011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Think Time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3391" y="1556793"/>
            <a:ext cx="8934823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use it: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When answering a questions, take some time before answering: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I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Think</a:t>
            </a:r>
            <a:r>
              <a:rPr kumimoji="0" lang="en-I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about the question – what are the critical verbs/what exactly are you being asked?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2800" baseline="0" dirty="0" smtClean="0"/>
              <a:t>Think about your</a:t>
            </a:r>
            <a:r>
              <a:rPr lang="en-IE" sz="2800" dirty="0" smtClean="0"/>
              <a:t> answer – ar</a:t>
            </a:r>
            <a:r>
              <a:rPr lang="en-IE" sz="2800" dirty="0" smtClean="0"/>
              <a:t>e you really answering the question asked? 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I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Could</a:t>
            </a:r>
            <a:r>
              <a:rPr kumimoji="0" lang="en-I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you add more detail/examples?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baseline="0" dirty="0" smtClean="0"/>
              <a:t>This</a:t>
            </a:r>
            <a:r>
              <a:rPr lang="en-IE" sz="3200" dirty="0" smtClean="0"/>
              <a:t> is like the process of drafting and redrafting 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 descr="Image result for think 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r="5716" b="11209"/>
          <a:stretch/>
        </p:blipFill>
        <p:spPr bwMode="auto">
          <a:xfrm>
            <a:off x="9183832" y="844062"/>
            <a:ext cx="2544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Image result for think 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176" y="3825391"/>
            <a:ext cx="15716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10520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Think Time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7761" y="1690688"/>
            <a:ext cx="773907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Giving you a pause to </a:t>
            </a:r>
            <a:r>
              <a:rPr lang="en-IE" sz="3200" dirty="0" smtClean="0"/>
              <a:t>consider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Wellbeing – take your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A better, more effective response – by taking a few moments longer to think, you can give a much deeper answer that really addresses the question you were asked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42" name="Picture 2" descr="Image result for think 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8696"/>
          <a:stretch/>
        </p:blipFill>
        <p:spPr bwMode="auto">
          <a:xfrm>
            <a:off x="8284307" y="1690688"/>
            <a:ext cx="3626339" cy="43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12538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 result for think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0" y="1602153"/>
            <a:ext cx="4627440" cy="4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smtClean="0">
                <a:latin typeface="Berlin Sans FB Demi" pitchFamily="34" charset="0"/>
              </a:rPr>
              <a:t>Learning Strategy of the Week: </a:t>
            </a:r>
            <a:br>
              <a:rPr lang="en-IE" b="1" smtClean="0">
                <a:latin typeface="Berlin Sans FB Demi" pitchFamily="34" charset="0"/>
              </a:rPr>
            </a:br>
            <a:r>
              <a:rPr lang="en-IE" sz="4900" b="1" smtClean="0">
                <a:solidFill>
                  <a:srgbClr val="FF0000"/>
                </a:solidFill>
                <a:latin typeface="Berlin Sans FB Demi" pitchFamily="34" charset="0"/>
              </a:rPr>
              <a:t>Learning Toolbox: Think Time</a:t>
            </a:r>
            <a:endParaRPr lang="en-IE" dirty="0">
              <a:latin typeface="Berlin Sans FB Demi" pitchFamily="34" charset="0"/>
            </a:endParaRPr>
          </a:p>
        </p:txBody>
      </p:sp>
      <p:pic>
        <p:nvPicPr>
          <p:cNvPr id="62468" name="Picture 4" descr="Image result for think 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4682" r="2727" b="9165"/>
          <a:stretch/>
        </p:blipFill>
        <p:spPr bwMode="auto">
          <a:xfrm>
            <a:off x="5122252" y="1690688"/>
            <a:ext cx="6861907" cy="47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7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7692" y="1848283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63490" name="Picture 2" descr="Image result for kw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2"/>
          <a:stretch/>
        </p:blipFill>
        <p:spPr bwMode="auto">
          <a:xfrm>
            <a:off x="1152400" y="2587747"/>
            <a:ext cx="10070491" cy="35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23147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KWL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925" y="1764526"/>
            <a:ext cx="7972613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This</a:t>
            </a:r>
            <a:r>
              <a:rPr lang="en-GB" sz="3200" dirty="0"/>
              <a:t> </a:t>
            </a:r>
            <a:r>
              <a:rPr lang="en-GB" sz="3200" dirty="0" smtClean="0"/>
              <a:t>approach wants you to reflect on what you know about a topic, what you would like to know and afterwards, what you have learnt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It is one way you can be clear on what you know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GB" sz="3200" dirty="0" smtClean="0"/>
              <a:t>It can be used with a tweet board and the reflection arrow</a:t>
            </a:r>
            <a:endParaRPr lang="en-GB" sz="3200" dirty="0"/>
          </a:p>
        </p:txBody>
      </p:sp>
      <p:pic>
        <p:nvPicPr>
          <p:cNvPr id="65538" name="Picture 2" descr="Image result for k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38" y="703669"/>
            <a:ext cx="3394222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Image result for k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81" y="2910841"/>
            <a:ext cx="3273323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34252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69" y="452625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KWL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0869" y="1814701"/>
            <a:ext cx="7296811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use it: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Draw a grid with three columns 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I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 the 1</a:t>
            </a:r>
            <a:r>
              <a:rPr kumimoji="0" lang="en-IE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</a:t>
            </a:r>
            <a:r>
              <a:rPr kumimoji="0" lang="en-I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column, write in all you know about a topic, your prior knowledge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IE" sz="2800" baseline="0" dirty="0" smtClean="0"/>
              <a:t>In</a:t>
            </a:r>
            <a:r>
              <a:rPr lang="en-IE" sz="2800" dirty="0" smtClean="0"/>
              <a:t> the 2</a:t>
            </a:r>
            <a:r>
              <a:rPr lang="en-IE" sz="2800" baseline="30000" dirty="0" smtClean="0"/>
              <a:t>nd</a:t>
            </a:r>
            <a:r>
              <a:rPr lang="en-IE" sz="2800" dirty="0" smtClean="0"/>
              <a:t> column, write down what you woul</a:t>
            </a:r>
            <a:r>
              <a:rPr lang="en-IE" sz="2800" dirty="0" smtClean="0"/>
              <a:t>d like to know, the questions you have, what makes you curious…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I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</a:t>
            </a:r>
            <a:r>
              <a:rPr kumimoji="0" lang="en-I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the 3</a:t>
            </a:r>
            <a:r>
              <a:rPr kumimoji="0" lang="en-IE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rd</a:t>
            </a:r>
            <a:r>
              <a:rPr kumimoji="0" lang="en-I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column, write down what you have learnt. You can link to column 1 &amp; 2</a:t>
            </a:r>
            <a:endParaRPr kumimoji="0" lang="en-I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45058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55" y="266700"/>
            <a:ext cx="33337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Image result for kw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4"/>
          <a:stretch/>
        </p:blipFill>
        <p:spPr bwMode="auto">
          <a:xfrm>
            <a:off x="8353008" y="2995800"/>
            <a:ext cx="3333750" cy="13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kw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55" y="4637970"/>
            <a:ext cx="3401695" cy="19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58801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KWL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3392" y="1556793"/>
            <a:ext cx="7296811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</a:t>
            </a: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Establishing/understanding your learning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Tracking your learning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dirty="0" smtClean="0"/>
              <a:t>A revision tool, especially the last column</a:t>
            </a:r>
            <a:endParaRPr lang="en-IE" sz="32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I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Linking to previous knowledge</a:t>
            </a:r>
            <a:endParaRPr kumimoji="0" lang="en-IE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IE" sz="3200" baseline="0" dirty="0" smtClean="0"/>
              <a:t>Visual</a:t>
            </a:r>
            <a:r>
              <a:rPr lang="en-IE" sz="3200" dirty="0" smtClean="0"/>
              <a:t> learners – graphic organiser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I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with brainstorming/mind map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58" name="Picture 2" descr="Image result for placemat learning strat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953" y="419100"/>
            <a:ext cx="33337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Image result for k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93" y="3276600"/>
            <a:ext cx="4309110" cy="32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06740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4" y="1629643"/>
            <a:ext cx="12040992" cy="1193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/>
              <a:t>Some tools/strategies we have consolidated/made clear this year:</a:t>
            </a:r>
            <a:endParaRPr lang="en-IE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0670" y="342180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87" t="14746" r="29083" b="51173"/>
          <a:stretch/>
        </p:blipFill>
        <p:spPr>
          <a:xfrm>
            <a:off x="393700" y="2137637"/>
            <a:ext cx="11283950" cy="43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75761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Berlin Sans FB Demi" pitchFamily="34" charset="0"/>
              </a:rPr>
              <a:t>Learning Toolbox: KWL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3881" y="1690688"/>
            <a:ext cx="10864238" cy="130166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senior students or if you want to deepen your learning, you can add columns to this graphic</a:t>
            </a:r>
            <a:r>
              <a:rPr kumimoji="0" lang="en-IE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organiser for more detail…</a:t>
            </a:r>
            <a:endParaRPr kumimoji="0" lang="en-I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59" t="45556" r="39629" b="30111"/>
          <a:stretch/>
        </p:blipFill>
        <p:spPr>
          <a:xfrm>
            <a:off x="663881" y="3309215"/>
            <a:ext cx="11061789" cy="33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3101"/>
      </p:ext>
    </p:extLst>
  </p:cSld>
  <p:clrMapOvr>
    <a:masterClrMapping/>
  </p:clrMapOvr>
  <p:transition advTm="766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04" y="2129051"/>
            <a:ext cx="8667591" cy="43718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smtClean="0">
                <a:latin typeface="Berlin Sans FB Demi" pitchFamily="34" charset="0"/>
              </a:rPr>
              <a:t>Learning Strategy of the Week: </a:t>
            </a:r>
            <a:br>
              <a:rPr lang="en-IE" b="1" smtClean="0">
                <a:latin typeface="Berlin Sans FB Demi" pitchFamily="34" charset="0"/>
              </a:rPr>
            </a:br>
            <a:r>
              <a:rPr lang="en-IE" sz="4900" b="1" smtClean="0">
                <a:solidFill>
                  <a:srgbClr val="FF0000"/>
                </a:solidFill>
                <a:latin typeface="Berlin Sans FB Demi" pitchFamily="34" charset="0"/>
              </a:rPr>
              <a:t>Learning Toolbox: KWL</a:t>
            </a:r>
            <a:endParaRPr lang="en-IE" dirty="0">
              <a:latin typeface="Berlin Sans FB Dem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937" y="1690688"/>
            <a:ext cx="10818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Remember all your strategies can be used with online distance learning and learning platforms. Be creative! 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1477956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565" t="57443" r="32810" b="27123"/>
          <a:stretch/>
        </p:blipFill>
        <p:spPr>
          <a:xfrm>
            <a:off x="3779847" y="4109934"/>
            <a:ext cx="4731627" cy="215173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1518" y="1684234"/>
            <a:ext cx="11123956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b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b="1" dirty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The aim always is to deepen you understanding and thinking and so lead to deeper learning.</a:t>
            </a:r>
            <a:endParaRPr lang="en-IE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89103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Image result for learning qu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" y="317500"/>
            <a:ext cx="1132363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8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learning quo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09"/>
          <a:stretch/>
        </p:blipFill>
        <p:spPr bwMode="auto">
          <a:xfrm>
            <a:off x="1552574" y="519112"/>
            <a:ext cx="9191625" cy="56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20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 result for learning qu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04811"/>
            <a:ext cx="10271125" cy="59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4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4" y="1629643"/>
            <a:ext cx="12040992" cy="1193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/>
              <a:t>Some tools/strategies we have consolidated/made clear this year:</a:t>
            </a:r>
            <a:endParaRPr lang="en-IE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0670" y="342180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311" t="49044" r="29057" b="31103"/>
          <a:stretch/>
        </p:blipFill>
        <p:spPr>
          <a:xfrm>
            <a:off x="6902450" y="2286000"/>
            <a:ext cx="4991100" cy="412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913" t="49044" r="55640" b="31103"/>
          <a:stretch/>
        </p:blipFill>
        <p:spPr>
          <a:xfrm>
            <a:off x="279400" y="2286000"/>
            <a:ext cx="4089400" cy="412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472" t="48861" r="46667" b="38200"/>
          <a:stretch/>
        </p:blipFill>
        <p:spPr>
          <a:xfrm>
            <a:off x="4305300" y="2823372"/>
            <a:ext cx="25082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381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4" y="1629643"/>
            <a:ext cx="12040992" cy="1193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/>
              <a:t>Some tools/strategies we have consolidated/made clear this year:</a:t>
            </a:r>
            <a:endParaRPr lang="en-IE" b="1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0670" y="342180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34" t="47130" r="59506" b="45092"/>
          <a:stretch/>
        </p:blipFill>
        <p:spPr>
          <a:xfrm>
            <a:off x="7008260" y="4992932"/>
            <a:ext cx="4277720" cy="1000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741" t="59445" r="7037" b="14259"/>
          <a:stretch/>
        </p:blipFill>
        <p:spPr>
          <a:xfrm>
            <a:off x="6438900" y="2322914"/>
            <a:ext cx="5416440" cy="2551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2" y="2322914"/>
            <a:ext cx="2663188" cy="4127500"/>
          </a:xfrm>
          <a:prstGeom prst="rect">
            <a:avLst/>
          </a:prstGeom>
        </p:spPr>
      </p:pic>
      <p:pic>
        <p:nvPicPr>
          <p:cNvPr id="29698" name="Picture 2" descr="Image result for power of rea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0833">
            <a:off x="2951448" y="3393538"/>
            <a:ext cx="3739433" cy="16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53276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427" y="1550426"/>
            <a:ext cx="9514286" cy="51914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600" b="1" i="1" dirty="0" smtClean="0">
                <a:solidFill>
                  <a:srgbClr val="7030A0"/>
                </a:solidFill>
              </a:rPr>
              <a:t>Why </a:t>
            </a:r>
            <a:r>
              <a:rPr lang="en-GB" sz="3600" b="1" i="1" dirty="0" smtClean="0">
                <a:solidFill>
                  <a:srgbClr val="7030A0"/>
                </a:solidFill>
              </a:rPr>
              <a:t>use a strategy?</a:t>
            </a:r>
          </a:p>
          <a:p>
            <a:pPr marL="0" indent="0" algn="ctr">
              <a:buNone/>
            </a:pPr>
            <a:r>
              <a:rPr lang="en-GB" sz="3600" b="1" dirty="0" smtClean="0"/>
              <a:t>Sometimes, learning seems overwhelming. Sometimes, we don’t know where to start or what to do when we want to learn something or when we “stuck”. Strategies help us find a way to make learning work for us.</a:t>
            </a:r>
          </a:p>
          <a:p>
            <a:pPr marL="0" indent="0" algn="ctr">
              <a:buNone/>
            </a:pPr>
            <a:r>
              <a:rPr lang="en-GB" sz="3600" b="1" dirty="0" smtClean="0"/>
              <a:t>You still need to work hard but strategies can help make the time you put in more effective.</a:t>
            </a:r>
          </a:p>
          <a:p>
            <a:pPr marL="0" indent="0" algn="ctr">
              <a:buNone/>
            </a:pPr>
            <a:r>
              <a:rPr lang="en-GB" sz="3600" b="1" dirty="0" smtClean="0"/>
              <a:t>They help us to train our minds how to learn and how to go deeper with our understanding. </a:t>
            </a:r>
            <a:endParaRPr lang="en-GB" sz="3600" dirty="0"/>
          </a:p>
        </p:txBody>
      </p:sp>
      <p:pic>
        <p:nvPicPr>
          <p:cNvPr id="14340" name="Picture 4" descr="Image result for homer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9713" y="3281585"/>
            <a:ext cx="2222597" cy="35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7004" y="245999"/>
            <a:ext cx="10758544" cy="1143000"/>
          </a:xfrm>
        </p:spPr>
        <p:txBody>
          <a:bodyPr>
            <a:noAutofit/>
          </a:bodyPr>
          <a:lstStyle/>
          <a:p>
            <a:pPr algn="ctr"/>
            <a:r>
              <a:rPr lang="en-IE" b="1" dirty="0" smtClean="0">
                <a:latin typeface="Berlin Sans FB Demi" pitchFamily="34" charset="0"/>
              </a:rPr>
              <a:t>Learning Strategy of the Week: </a:t>
            </a:r>
            <a:br>
              <a:rPr lang="en-IE" b="1" dirty="0" smtClean="0">
                <a:latin typeface="Berlin Sans FB Demi" pitchFamily="34" charset="0"/>
              </a:rPr>
            </a:br>
            <a:r>
              <a:rPr lang="en-IE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 Strategies</a:t>
            </a:r>
            <a:endParaRPr lang="en-IE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52646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323" y="2067114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i="1" dirty="0" smtClean="0">
                <a:solidFill>
                  <a:srgbClr val="7030A0"/>
                </a:solidFill>
                <a:latin typeface="Berlin Sans FB Demi" pitchFamily="34" charset="0"/>
              </a:rPr>
              <a:t>Some more s</a:t>
            </a:r>
            <a:r>
              <a:rPr lang="en-IE" sz="5400" b="1" i="1" dirty="0" smtClean="0">
                <a:solidFill>
                  <a:srgbClr val="7030A0"/>
                </a:solidFill>
                <a:latin typeface="Berlin Sans FB Demi" pitchFamily="34" charset="0"/>
              </a:rPr>
              <a:t>trategies to help your learning…</a:t>
            </a: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6" name="Picture 2" descr="Image result for tool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27" y="4832391"/>
            <a:ext cx="1968935" cy="14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61854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323" y="2067114"/>
            <a:ext cx="10758544" cy="1143000"/>
          </a:xfrm>
        </p:spPr>
        <p:txBody>
          <a:bodyPr>
            <a:noAutofit/>
          </a:bodyPr>
          <a:lstStyle/>
          <a:p>
            <a:pPr marL="714375" algn="ctr"/>
            <a:r>
              <a:rPr lang="en-IE" sz="5400" b="1" dirty="0" smtClean="0">
                <a:latin typeface="Berlin Sans FB Demi" pitchFamily="34" charset="0"/>
              </a:rPr>
              <a:t>Learning Strategy of the Week: </a:t>
            </a:r>
            <a:br>
              <a:rPr lang="en-IE" sz="5400" b="1" dirty="0" smtClean="0">
                <a:latin typeface="Berlin Sans FB Demi" pitchFamily="34" charset="0"/>
              </a:rPr>
            </a:br>
            <a: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  <a:t>My Learning Toolbox:</a:t>
            </a:r>
            <a:br>
              <a:rPr lang="en-IE" sz="5400" b="1" dirty="0" smtClean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  <a:t/>
            </a:r>
            <a:br>
              <a:rPr lang="en-IE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IE" sz="5400" b="1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pic>
        <p:nvPicPr>
          <p:cNvPr id="39938" name="Picture 2" descr="Image result for blue sky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36" y="2868491"/>
            <a:ext cx="8072160" cy="29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13604"/>
      </p:ext>
    </p:extLst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6190</TotalTime>
  <Words>1075</Words>
  <Application>Microsoft Office PowerPoint</Application>
  <PresentationFormat>Widescreen</PresentationFormat>
  <Paragraphs>147</Paragraphs>
  <Slides>45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Berlin Sans FB</vt:lpstr>
      <vt:lpstr>Berlin Sans FB Demi</vt:lpstr>
      <vt:lpstr>Calibri</vt:lpstr>
      <vt:lpstr>Calibri Light</vt:lpstr>
      <vt:lpstr>Office Theme</vt:lpstr>
      <vt:lpstr>Learning Strategy of the Week:  Learning Toolbox</vt:lpstr>
      <vt:lpstr>Learning Strategy of the Week:  My Learning Toolbox</vt:lpstr>
      <vt:lpstr>Learning Strategy of the Week:  My Learning Toolbox</vt:lpstr>
      <vt:lpstr>Learning Strategy of the Week:  My Learning Toolbox</vt:lpstr>
      <vt:lpstr>Learning Strategy of the Week:  My Learning Toolbox</vt:lpstr>
      <vt:lpstr>Learning Strategy of the Week:  My Learning Toolbox</vt:lpstr>
      <vt:lpstr>Learning Strategy of the Week:  My Learning Toolbox: Strategies</vt:lpstr>
      <vt:lpstr>Learning Strategy of the Week:  My Learning Toolbox  Some more strategies to help your learning…</vt:lpstr>
      <vt:lpstr>Learning Strategy of the Week:  My Learning Toolbox:  </vt:lpstr>
      <vt:lpstr>Learning Strategy of the Week:  Learning Toolbox: Blue Sky Thinking</vt:lpstr>
      <vt:lpstr>Learning Strategy of the Week:  Learning Toolbox: Blue Sky Thinking</vt:lpstr>
      <vt:lpstr>Learning Strategy of the Week:  Learning Toolbox: Blue Sky Thinking</vt:lpstr>
      <vt:lpstr>Learning Strategy of the Week:  Learning Toolbox: Blue Sky Thinking</vt:lpstr>
      <vt:lpstr>Learning Strategy of the Week:  Learning Toolbox: Blue Sky Thinking</vt:lpstr>
      <vt:lpstr>Learning Strategy of the Week:  My Learning Toolbox:  </vt:lpstr>
      <vt:lpstr>Learning Strategy of the Week:  Learning Toolbox: Placemat</vt:lpstr>
      <vt:lpstr>Learning Strategy of the Week:  Learning Toolbox: Placemat</vt:lpstr>
      <vt:lpstr>Learning Strategy of the Week:  Learning Toolbox: Placemat</vt:lpstr>
      <vt:lpstr>PowerPoint Presentation</vt:lpstr>
      <vt:lpstr>PowerPoint Presentation</vt:lpstr>
      <vt:lpstr>PowerPoint Presentation</vt:lpstr>
      <vt:lpstr>PowerPoint Presentation</vt:lpstr>
      <vt:lpstr>Learning Strategy of the Week:  My Learning Toolbox:  </vt:lpstr>
      <vt:lpstr>Learning Strategy of the Week:  Learning Toolbox: Magenta Principles</vt:lpstr>
      <vt:lpstr>Learning Strategy of the Week:  Learning Toolbox: Magenta Principles</vt:lpstr>
      <vt:lpstr>Learning Strategy of the Week:  Learning Toolbox: Magenta Principles</vt:lpstr>
      <vt:lpstr>Learning Strategy of the Week:  Learning Toolbox: Magenta Principles</vt:lpstr>
      <vt:lpstr>Learning Strategy of the Week:  Learning Toolbox: Magenta Principles</vt:lpstr>
      <vt:lpstr>Learning Strategy of the Week:  Learning Toolbox: Magenta Principles</vt:lpstr>
      <vt:lpstr>Learning Strategy of the Week:  Learning Toolbox: Magenta Principles</vt:lpstr>
      <vt:lpstr>Learning Strategy of the Week:  My Learning Toolbox:  </vt:lpstr>
      <vt:lpstr>Learning Strategy of the Week:  Learning Toolbox: Think Time</vt:lpstr>
      <vt:lpstr>Learning Strategy of the Week:  Learning Toolbox: Think Time</vt:lpstr>
      <vt:lpstr>Learning Strategy of the Week:  Learning Toolbox: Think Time</vt:lpstr>
      <vt:lpstr>PowerPoint Presentation</vt:lpstr>
      <vt:lpstr>Learning Strategy of the Week:  My Learning Toolbox:  </vt:lpstr>
      <vt:lpstr>Learning Strategy of the Week:  Learning Toolbox: KWL</vt:lpstr>
      <vt:lpstr>Learning Strategy of the Week:  Learning Toolbox: KWL</vt:lpstr>
      <vt:lpstr>Learning Strategy of the Week:  Learning Toolbox: KWL</vt:lpstr>
      <vt:lpstr>Learning Strategy of the Week:  Learning Toolbox: KWL</vt:lpstr>
      <vt:lpstr>PowerPoint Presentation</vt:lpstr>
      <vt:lpstr>Learning Strategy of the Week:  My Learning Toolbox  The aim always is to deepen you understanding and thinking and so lead to deeper learning.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Administration Office</dc:creator>
  <cp:lastModifiedBy>Rachel Hayes</cp:lastModifiedBy>
  <cp:revision>501</cp:revision>
  <cp:lastPrinted>2020-02-24T15:32:10Z</cp:lastPrinted>
  <dcterms:created xsi:type="dcterms:W3CDTF">2019-10-14T09:45:24Z</dcterms:created>
  <dcterms:modified xsi:type="dcterms:W3CDTF">2020-03-22T02:34:20Z</dcterms:modified>
</cp:coreProperties>
</file>