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notesMasterIdLst>
    <p:notesMasterId r:id="rId27"/>
  </p:notesMasterIdLst>
  <p:sldIdLst>
    <p:sldId id="257" r:id="rId5"/>
    <p:sldId id="259" r:id="rId6"/>
    <p:sldId id="260" r:id="rId7"/>
    <p:sldId id="278" r:id="rId8"/>
    <p:sldId id="279" r:id="rId9"/>
    <p:sldId id="281" r:id="rId10"/>
    <p:sldId id="284" r:id="rId11"/>
    <p:sldId id="261" r:id="rId12"/>
    <p:sldId id="262" r:id="rId13"/>
    <p:sldId id="263" r:id="rId14"/>
    <p:sldId id="275" r:id="rId15"/>
    <p:sldId id="276" r:id="rId16"/>
    <p:sldId id="282" r:id="rId17"/>
    <p:sldId id="274" r:id="rId18"/>
    <p:sldId id="265" r:id="rId19"/>
    <p:sldId id="266" r:id="rId20"/>
    <p:sldId id="268" r:id="rId21"/>
    <p:sldId id="269" r:id="rId22"/>
    <p:sldId id="271" r:id="rId23"/>
    <p:sldId id="272" r:id="rId24"/>
    <p:sldId id="273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4657" autoAdjust="0"/>
  </p:normalViewPr>
  <p:slideViewPr>
    <p:cSldViewPr snapToGrid="0">
      <p:cViewPr>
        <p:scale>
          <a:sx n="77" d="100"/>
          <a:sy n="77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25:51.9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2727 418,'-7'1,"-1"0,1 1,-1 0,1 0,0 0,0 1,-11 5,-11 5,-28 4,-1-1,0-4,-91 9,-179-6,252-13,-176-3,234-2,0-1,0 0,1-1,-1-1,1-1,-18-9,-33-13,44 22,-44-8,44 11,0-1,-31-11,-7-5,-1 2,-1 4,-69-8,108 19,1 1,0 1,-1 1,0 2,1 0,-35 7,39-4,7-2,-1 1,1 1,1 0,-1 0,1 1,0 1,-15 9,19-10,-1 0,1 0,-1-1,0 0,0 0,-1-1,1 0,-17 2,16-2,-1 1,1 0,0 0,0 1,1 0,-1 1,-13 11,-22 12,32-22,2 1,-1 0,1 1,0 0,-17 19,6-1,-23 34,39-50,0 0,1 0,0 0,-5 23,6-23,1 1,-2-1,1 0,-12 20,10-22,1-1,1 1,-1 1,2-1,-1 0,1 1,1 0,0 0,-2 13,2 8,4 53,0-50,-3 38,0-62,-1 0,-1-1,0 0,0 1,-7 13,6-13,0 0,0 0,1 0,-3 18,1 37,5 103,3-63,-2-26,1-20,-3 0,-2 0,-14 80,6-86,3 1,2 1,2 77,3-29,4 84,2-158,1 0,1 0,2 0,1-1,14 28,-3-5,-4-3,-8-23,0-1,18 33,-14-37,1 0,30 31,-26-32,-1 1,16 26,-20-27,1 0,25 25,-30-35,-7-6,0 0,0 0,0 0,0 0,-1 1,1-1,-1 0,0 1,0-1,0 1,0-1,-1 1,1-1,-1 1,0-1,-1 7,-1 5,0 0,-8 25,4-17,-10 76,6-34,3-8,3 0,5 94,1-52,-2 1139,2-1198,8 45,1 31,-6-63,2-1,2 0,23 71,-16-62,-4-9,-4-16,2 0,1-1,1 0,22 44,19 1,-8-12,-33-50,1 0,0-1,30 29,55 39,-56-50,-32-27,1-1,-1-1,1 0,13 6,-13-7,-1 0,1 0,-1 1,16 13,-20-14,0-1,0 0,1 0,11 5,13 7,-12-5,0-1,37 13,-32-14,31 16,-44-20,0 0,1-1,0-1,-1 0,1 0,0-2,14 2,26 4,2 2,-35-7,0 2,0 0,24 8,-16-3,1-1,0-2,34 3,-31-5,0 2,40 12,-2 3,-35-11,-1 1,51 24,-62-23,2-2,-1-1,48 11,73 5,-74-14,-22-1,83 29,-20-4,-49-17,-17-5,90 15,10-19,-80-6,65 11,-119-12,284 43,-12-39,-162-8,-56 3,74-3,-114-1,40-11,-33 6,43-12,-2-2,91-42,74-61,60-80,-258 175,58-31,-66 42,59-44,31-55,-83 79,5-3,-28 29,-1-1,-1 0,-1-1,0-1,18-28,-21 25,1-1,1 0,18-23,-15 21,0 0,-2 0,17-40,10-18,-24 50,19-50,9-19,-16 43,20-62,-17 39,-20 52,-1-1,-1 0,-1 0,5-45,-3 5,-4 30,1-54,-8-876,-15 724,7 157,-33-223,25 197,-15-120,27 203,-2 1,-1 0,-1 0,-14-31,-8-24,-59-167,81 229,-1 1,-1-1,-24-33,-8-15,-143-256,63 106,95 165,-1-3,10 19,-33-49,48 82,-182-257,145 215,30 37,1 0,1-1,0 0,0 0,-13-27,20 32,-1 1,0-1,-1 1,1 0,-1 0,-1 1,1-1,-1 1,0 0,0 0,0 0,-1 1,0 0,0 0,-7-4,9 6,0 0,-1 0,1-1,-1 0,1 0,-6-5,9 7,0-1,0 1,0-1,0 1,0-1,0 0,0 1,0-1,0 0,1 0,-1 0,1 0,0 1,-1-1,1 0,0 0,0 0,0 0,1-3,17-79,-12 60,-1 1,4-42,-8 40,0 0,-2 0,-6-36,6 53,-1 0,0 0,-1 0,0 0,0 0,0 0,-1 1,-1 0,1 0,-1 0,0 0,0 1,-1 0,-7-7,-4-2,1-1,-24-31,25 28,-1 1,-23-21,-186-160,196 177,0 0,-1 2,-1 2,-1 0,0 3,-1 0,-1 2,-55-13,18 12,0 4,-2 3,1 3,-102 8,133 1,0 2,0 2,-60 21,11-3,69-22,-1 1,1 2,1 0,-1 1,1 0,1 2,-28 20,29-19,0 0,-1-2,-32 15,-24 12,50-24,0-2,0-1,-1-1,-50 10,-39 14,24-1,-139 58,124-47,72-30,-2 3,21-6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30:03.2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0,'694'0,"-675"0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34:11.4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1685 1,'-1664'0,"1644"0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34:13.7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1799 0,'-21'2,"-1"0,1 2,0 0,-24 8,-25 5,44-12,-121 20,11-3,126-20,0 0,0 1,0 1,-13 6,13-5,-1-1,-21 7,-73 18,62-16,8-4,26-7,-1 0,1 1,0 0,-1 0,2 1,-1 0,-11 8,13-8,0 1,0-1,-1 0,1-1,-1 0,0 0,0-1,-12 2,-2-1,-41 0,15-2,31 1,0 0,-1 2,-28 9,28-7,0 0,-1-2,-19 2,11-4,-83 11,57-6,0-3,-95-5,56 0,72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34:16.9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2910 212,'-12'-1,"1"-1,0 0,0-1,-1 0,-17-9,7 4,-125-42,-127-48,253 90,0 2,-1 0,1 2,-1 0,0 1,0 2,-29 0,-7 5,-88 15,120-14,-1 1,1 1,1 1,-1 1,2 2,-1 0,1 2,-36 25,52-32,-1-1,1 0,-1 0,0-1,-1 0,-18 5,-61 9,59-14,-34 10,-349 110,364-109,13-2,-1-2,0-1,-1-2,-73 5,-226-14,319 0,0-1,0-1,-1-1,2 0,-1-1,0-1,-30-15,1-6,33 18,-1 0,-1 1,-16-6,24 10,0 0,0-1,1 0,-1 0,1 0,0-1,-9-10,9 9,-8-8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34:29.1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3770 0,'-7'1,"0"0,0 0,1 0,-1 1,-9 3,-9 2,-210 58,-15 4,-428 61,396-110,-2-20,101-2,156 4,0 0,-27 7,-13 2,-4-1,34-4,-47 1,-366-7,204-1,225 0,1-1,-27-6,-27-3,-38-4,68 7,14 2,-29-10,-25-5,24 14,33 4,-27-5,34 3,-34-9,40 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34:40.3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5770 235,'-225'12,"128"-5,-293 25,-340 12,129-46,529 5,-93 17,-30 2,-271-19,240-6,165 4,-213-6,205 0,-135-26,194 28,-76-16,-103-12,-427-24,561 49,1-3,0-2,0-2,-59-23,-62-20,80 20,52 19,-45-12,74 25,1 2,-1-1,0 2,0 0,0 1,0 0,0 1,0 0,0 1,1 1,-1 0,1 1,-1 0,1 1,1 1,-23 13,28-15,0-1,0 1,-1-1,1-1,-1 1,0-1,1 0,-1-1,-15 1,4-1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34:43.7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7793 281,'-6'5,"-1"0,0-1,-1 0,1 0,-1-1,0 1,0-2,0 1,-15 2,-1 1,-325 72,214-50,-246 43,-51 11,351-64,-1-4,-1-4,0-3,0-4,-92-8,-42-18,-53-5,141 15,-147-35,210 37,-24-7,50 9,-61-6,62 11,-71-18,-153-63,55 16,154 52,2-2,-87-45,130 60,-1-1,0 1,0 1,0 0,-1 0,1 1,-22-1,-4 2,-37 4,8-1,42-2,0 0,0-2,0-1,-33-8,2-4,-2 2,1 2,-1 3,-64-1,-203 12,-217-4,358-9,-76-2,178 11,-94 3,43 18,27-8,-38 1,-168-13,169-17,114 13,2-1,-38-14,1 1,-5 2,31 5,-2 3,1 1,-73-4,83 11,14-1,0 1,0 0,0 1,-19 4,17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28:25.9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28:32.6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0,'33'29,"-26"-24,0 1,-1-1,1 1,-1 0,6 10,-6-8,1-1,0 1,0-1,1 0,0-1,9 7,57 31,-58-35,47 20,-45-21,1 0,22 15,-33-19,0 1,0-1,0-1,1 0,-1 0,1 0,0-1,0-1,11 1,12 0,42-4,-21 0,-24 1,-1 2,1 0,-1 2,29 7,-28-5,-1-1,0-2,1-1,31-2,-17 0,-28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28:45.6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46,'164'-13,"-93"5,679-16,-720 24,-13 1,1 0,31 9,-30-6,-1-1,26 2,68-4,-48-2,1 3,-1 3,82 17,-55-7,-65-12,0 1,0 2,41 13,-13-4,-45-14,0 1,1 1,-1 0,0 0,0 0,10 7,3 4,1-2,27 11,-38-18,0-1,0-1,0 0,1-1,-1 0,19 0,-24-2,-4-1,1 1,0 0,-1 0,1 0,0 1,-1-1,1 1,-1 0,1 0,-1 0,1 0,-1 0,0 1,0 0,1 0,-1 0,0 0,3 3,5 5,0-1,0 0,1-1,0 0,0-1,1 0,0-1,0 0,0-1,1-1,0 0,0-1,0-1,15 2,52 4,158 39,-208-40,0-2,51 1,66-8,-47 0,-88 1,0-1,0 0,-1-1,1-1,-1 0,0 0,0-1,14-9,29-10,-11 2,-36 17,0 1,0 0,1 0,13-4,42-10,-37 10,1 0,0 2,0 1,47-2,-46 5,1-1,-1-1,36-10,-34 6,0 2,55-4,-65 9,39-9,-39 6,38-3,-39 6,0-2,21-4,-22 2,1 2,22-1,166 4,-92 0,-108 0,0 0,1-1,-1 0,0-1,10-3,-3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28:52.9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1,'13'1,"1"0,-1 2,0 0,1 0,17 8,-12-5,31 7,-6-8,1-2,75-4,-32-2,1434 3,-1502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29:16.7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829 466,'1'3,"-1"0,1 1,-1-1,1 1,0-1,1 0,-1 1,0-1,1 0,0 0,0 0,0 0,0 0,0-1,0 1,1-1,-1 1,1-1,0 0,0 0,0 0,0 0,6 2,2 1,1 0,0-1,-1 0,1-1,18 2,266 48,-253-45,61 6,-42-8,29 1,114-5,-103-3,-79-1,0 0,0-2,-1-1,1-1,22-9,-13 5,46-9,-29 13,-33 5,-1-1,0 0,0-1,22-8,-24 6,231-78,-224 80,-17 3,0 0,1-1,-1 1,1-1,-1 1,0-1,1 0,-1 0,0-1,0 1,0-1,0 1,5-4,-8 4,0 0,0 0,0 0,0 0,0 1,0-1,0 0,0 0,-1 0,1 0,0 1,0-1,-1 0,1 0,-1 1,1-1,0 0,-1 1,1-1,-1 0,0 1,1-1,-1 1,-1-2,-18-15,18 16,-9-7,-2 0,1 1,-1 1,0 0,0 0,-19-4,-86-16,114 26,-95-16,-126-2,-100 16,216 2,36-2,-1-4,-116-24,136 19,-138-25,134 25,1-3,-90-33,133 41,-30-11,-66-38,84 43,-1 1,1 1,-2 1,-29-5,25 8,0 3,0 0,-1 3,-52 4,21 6,41-5,-29 2,48-7,0 0,-1 0,1 1,-1 0,1 0,0 0,-1 0,1 1,-6 3,8-4,1 0,0 0,-1 0,1 1,0-1,0 0,0 1,0-1,0 1,1-1,-1 1,0-1,1 1,-1-1,1 1,-1 0,1-1,0 1,0 0,0 0,0-1,0 1,0 0,0-1,0 1,1 0,-1-1,1 3,2 3,0 0,0 0,0 0,1-1,0 0,0 1,0-1,1-1,0 1,0-1,1 0,8 7,-7-6,0 0,0 1,-1 0,1 0,-2 0,1 1,6 11,-3-1,1 0,0-1,1-1,1 0,1 0,0-1,1-1,1 0,0-1,26 17,-32-25,2 0,18 7,-21-9,1 0,0 1,-1 0,14 9,7 10,2-3,-1 0,38 17,-34-21,30 14,2-1,122 34,-157-58,1-2,0 0,61-5,-27 1,-62 0,1 1,-1 0,0-1,1 0,-1 0,1 0,-1 0,0-1,0 0,5-2,-7 3,-1 0,0 0,0 0,0 0,1 0,-1 0,0 0,0 0,0-1,0 1,-1 0,1-1,0 1,-1 0,1-1,-1 1,1-1,-1 1,1-1,-1 1,0-1,0 0,0 1,0-1,0 1,0-1,0 1,-1-1,1 1,0-1,-1 1,1-1,-2-2,-2-3,-1 0,1 0,-1 0,0 1,-1 0,1 0,-8-6,5 4,-1 0,-12-18,2-5,15 23,-1 0,1 0,-2 0,1 1,-1 0,0 0,-1 1,-9-9,-19-10,-50-47,79 67,-1 0,1 1,-1-1,-14-6,14 8,0-1,1 0,-1 0,1 0,-8-8,-2-1,0 1,0 0,-1 1,-1 1,-23-10,22 10,13 8,-1-1,1 1,-1 0,0 0,1 1,-1 0,-10-1,15 2,1 0,-1 0,0 1,0-1,0 0,0 1,0-1,1 1,-1-1,0 1,0 0,1 0,-4 2,4-2,0 0,1-1,-1 2,0-1,0 0,1 0,-1 0,1 0,-1 0,1 0,0 1,-1-1,1 0,0 0,0 1,0-1,0 0,0 1,0-1,0 0,0 0,0 1,1 0,0 1,0 1,0-1,1 0,-1 1,1-1,0 0,0 0,0 0,0-1,0 1,1 0,-1-1,1 0,0 1,0-1,0 0,0-1,3 3,3 0,1 1,-1-1,1-1,20 5,-5-2,27 12,9 1,23 6,-46-12,0-2,71 10,-22-12,162 38,-226-41,1-2,0 0,31 0,74-6,-41 0,235 2,-322 0,22-1,-16-2,-13-3,-28-8,0 2,-43-11,-2 0,-41-9,-9-3,76 19,0 3,-1 2,-1 2,1 3,-111 1,120 6,26-1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29:20.2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2285 185,'-12'1,"0"0,0 1,0 0,-21 7,-10 3,-187 22,163-26,-25 2,-1-3,1-5,-125-12,66-9,2-7,-216-66,274 64,-2 3,0 5,-139-13,161 23,49 6,-1 1,1 2,-33 0,55 1,0 0,0 0,0 0,0 0,0 0,0 0,-1 0,1 0,0 0,0 0,0 0,0 0,0 0,0 0,0 0,0 0,-1 0,1 0,0 0,0 0,0 0,0 0,0 0,0 0,0 0,0 0,0 0,0 0,0 0,-1 0,1 1,0-1,0 0,0 0,0 0,0 0,0 0,0 0,0 0,0 0,0 0,0 1,0-1,0 0,0 0,0 0,0 0,0 0,0 0,0 0,0 0,0 1,0-1,0 0,0 0,0 0,0 0,0 0,1 0,6 7,12 5,307 125,-76-44,34 13,8-25,-74-22,-177-50,-24-7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29:25.9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1508 189,'-59'0,"14"2,0-2,1-3,-86-15,24-4,-31-9,105 23,0 2,-34-3,55 6,0 0,0 0,1-1,-1 0,1 0,0-2,-14-8,11 7,0-1,0 2,-20-7,13 7,0 2,0 1,-37-2,-64 6,42 1,-245-2,364 0,200 4,-169 0,97 19,-121-13,-1 0,1-2,88 4,-74-11,85-4,-134 1,-1 0,1-1,-1-1,22-8,-22 7,0 1,0 0,0 0,1 2,15-3,-6 4,-1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0T20:30:00.4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6D193-96CF-415E-A6A7-4F4A385DC214}" type="datetimeFigureOut">
              <a:rPr lang="en-IE" smtClean="0"/>
              <a:t>10/11/2021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9202C-14C7-45D7-8CE6-A9F1C70CB6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870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9202C-14C7-45D7-8CE6-A9F1C70CB6C3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7581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9202C-14C7-45D7-8CE6-A9F1C70CB6C3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188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9202C-14C7-45D7-8CE6-A9F1C70CB6C3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72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it.ie/en-ie/study-at-lit/admission-support/how-to-apply/further-education-training-progression-pathways" TargetMode="External"/><Relationship Id="rId2" Type="http://schemas.openxmlformats.org/officeDocument/2006/relationships/hyperlink" Target="https://www.ul.ie/academic-registry/future-students/pathways-ul/qqi-fet-award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cao.ie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2.xm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6.xml"/><Relationship Id="rId5" Type="http://schemas.openxmlformats.org/officeDocument/2006/relationships/image" Target="../media/image27.png"/><Relationship Id="rId4" Type="http://schemas.openxmlformats.org/officeDocument/2006/relationships/customXml" Target="../ink/ink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cas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nicas.i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o.i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qi.ie/Articles/Pages/HIgher-Education-Links-Scheme-(HELS).aspx" TargetMode="External"/><Relationship Id="rId2" Type="http://schemas.openxmlformats.org/officeDocument/2006/relationships/hyperlink" Target="https://www.solas.i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reerservices.ie/an-garda-siochana/preparation-courses" TargetMode="External"/><Relationship Id="rId4" Type="http://schemas.openxmlformats.org/officeDocument/2006/relationships/hyperlink" Target="https://www.military.ie/e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healy@johnthebaptistcs.ie" TargetMode="External"/><Relationship Id="rId2" Type="http://schemas.openxmlformats.org/officeDocument/2006/relationships/hyperlink" Target="mailto:losullivan@johnthebaptistcs.i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howard@johnthebaptistcs.i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cetb.ie/" TargetMode="External"/><Relationship Id="rId2" Type="http://schemas.openxmlformats.org/officeDocument/2006/relationships/hyperlink" Target="https://www.solas.i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12" Type="http://schemas.openxmlformats.org/officeDocument/2006/relationships/customXml" Target="../ink/ink10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7.xml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renticeship.ie/career-seekers/jobs" TargetMode="External"/><Relationship Id="rId2" Type="http://schemas.openxmlformats.org/officeDocument/2006/relationships/hyperlink" Target="https://www.apprenticeship.ie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qi.i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qi.ie/Publications/Publications/Progression%20Opportunities%20into%20Higher%20Education%20HEL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cfe.ie/cours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592B42C-58FA-4A86-86F9-BA64DFB5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9AE81AC-D16D-497C-95C0-16E491F11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465720C-012A-4C28-8AA5-75E0C7CC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2137993-2819-4F0D-9767-4F7C41F33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C9E8B1E-9FF3-4471-BF13-F774FD86E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218" y="1656292"/>
            <a:ext cx="3150659" cy="2085869"/>
          </a:xfrm>
        </p:spPr>
        <p:txBody>
          <a:bodyPr>
            <a:noAutofit/>
          </a:bodyPr>
          <a:lstStyle/>
          <a:p>
            <a:r>
              <a:rPr lang="en-IE" altLang="en-US" sz="3300" dirty="0">
                <a:solidFill>
                  <a:srgbClr val="FFFFFF"/>
                </a:solidFill>
              </a:rPr>
              <a:t>CAO Presentation Part 2: </a:t>
            </a: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18" y="3742162"/>
            <a:ext cx="3150659" cy="1733655"/>
          </a:xfrm>
        </p:spPr>
        <p:txBody>
          <a:bodyPr>
            <a:normAutofit/>
          </a:bodyPr>
          <a:lstStyle/>
          <a:p>
            <a:r>
              <a:rPr lang="en-IE" sz="3600" b="1" u="sng" dirty="0">
                <a:solidFill>
                  <a:srgbClr val="FFFFFF">
                    <a:alpha val="75000"/>
                  </a:srgbClr>
                </a:solidFill>
              </a:rPr>
              <a:t>Alternatives to the CAO.</a:t>
            </a:r>
          </a:p>
          <a:p>
            <a:endParaRPr lang="en-US" dirty="0">
              <a:solidFill>
                <a:srgbClr val="FFFFFF">
                  <a:alpha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994E8E-6CA6-42C9-9A97-E8216D0E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" r="16907" b="2"/>
          <a:stretch/>
        </p:blipFill>
        <p:spPr>
          <a:xfrm>
            <a:off x="4243791" y="638175"/>
            <a:ext cx="3702877" cy="576262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F4521155-70E6-44CD-9782-E23629F91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33" r="18854" b="-1"/>
          <a:stretch/>
        </p:blipFill>
        <p:spPr>
          <a:xfrm>
            <a:off x="8036240" y="638175"/>
            <a:ext cx="3702877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2"/>
    </mc:Choice>
    <mc:Fallback xmlns="">
      <p:transition spd="slow" advTm="2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234E-07E5-4861-AF1D-70234378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43883"/>
            <a:ext cx="11029616" cy="736847"/>
          </a:xfrm>
        </p:spPr>
        <p:txBody>
          <a:bodyPr>
            <a:normAutofit/>
          </a:bodyPr>
          <a:lstStyle/>
          <a:p>
            <a:pPr algn="ctr"/>
            <a:r>
              <a:rPr lang="ga-IE" altLang="en-US" sz="4000" dirty="0">
                <a:solidFill>
                  <a:srgbClr val="C00000"/>
                </a:solidFill>
              </a:rPr>
              <a:t>PLC courses continued</a:t>
            </a:r>
            <a:endParaRPr lang="en-IE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2AE22-6CF1-424A-BD2E-0ED0A795C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0730"/>
            <a:ext cx="12268940" cy="5677270"/>
          </a:xfrm>
        </p:spPr>
        <p:txBody>
          <a:bodyPr>
            <a:normAutofit lnSpcReduction="10000"/>
          </a:bodyPr>
          <a:lstStyle/>
          <a:p>
            <a:r>
              <a:rPr lang="ga-IE" altLang="en-US" sz="4000" b="1" dirty="0"/>
              <a:t>Remember that PLC courses do not provide an </a:t>
            </a:r>
            <a:r>
              <a:rPr lang="ga-IE" altLang="en-US" sz="4000" b="1" i="1" u="sng" dirty="0"/>
              <a:t>automatic</a:t>
            </a:r>
            <a:r>
              <a:rPr lang="ga-IE" altLang="en-US" sz="4000" b="1" dirty="0"/>
              <a:t> link to Higher Education</a:t>
            </a:r>
            <a:r>
              <a:rPr lang="en-IE" altLang="en-US" sz="4000" b="1" dirty="0"/>
              <a:t>.</a:t>
            </a:r>
            <a:r>
              <a:rPr lang="ga-IE" altLang="en-US" sz="4000" b="1" dirty="0"/>
              <a:t> </a:t>
            </a:r>
          </a:p>
          <a:p>
            <a:r>
              <a:rPr lang="ga-IE" altLang="en-US" sz="4000" b="1" dirty="0"/>
              <a:t>But a </a:t>
            </a:r>
            <a:r>
              <a:rPr lang="ga-IE" altLang="en-US" sz="4000" b="1" i="1" u="sng" dirty="0"/>
              <a:t>possible</a:t>
            </a:r>
            <a:r>
              <a:rPr lang="ga-IE" altLang="en-US" sz="4000" b="1" dirty="0"/>
              <a:t> pathway to Higher Education through </a:t>
            </a:r>
            <a:r>
              <a:rPr lang="en-IE" altLang="en-US" sz="4000" b="1" dirty="0"/>
              <a:t>QQI</a:t>
            </a:r>
            <a:r>
              <a:rPr lang="ga-IE" altLang="en-US" sz="4000" b="1" dirty="0"/>
              <a:t> Links Scheme</a:t>
            </a:r>
            <a:r>
              <a:rPr lang="en-IE" altLang="en-US" sz="4000" b="1" dirty="0"/>
              <a:t>.</a:t>
            </a:r>
            <a:endParaRPr lang="ga-IE" altLang="en-US" sz="4000" b="1" dirty="0"/>
          </a:p>
          <a:p>
            <a:r>
              <a:rPr lang="ga-IE" altLang="en-US" sz="4000" b="1" dirty="0"/>
              <a:t>This is competitive and you must excel in your PLC course to proceed further</a:t>
            </a:r>
            <a:r>
              <a:rPr lang="en-IE" altLang="en-US" sz="4000" b="1" dirty="0"/>
              <a:t> </a:t>
            </a:r>
            <a:r>
              <a:rPr lang="en-IE" altLang="en-US" sz="4000" b="1" dirty="0">
                <a:highlight>
                  <a:srgbClr val="FFFF00"/>
                </a:highlight>
              </a:rPr>
              <a:t>(9 Modules/9 Distinctions equals top marks).</a:t>
            </a:r>
          </a:p>
          <a:p>
            <a:r>
              <a:rPr lang="en-IE" dirty="0">
                <a:hlinkClick r:id="rId2"/>
              </a:rPr>
              <a:t>https://www.ul.ie/academic-registry/future-students/pathways-ul/qqi-fet-awards</a:t>
            </a:r>
            <a:r>
              <a:rPr lang="en-IE" dirty="0"/>
              <a:t> </a:t>
            </a:r>
          </a:p>
          <a:p>
            <a:r>
              <a:rPr lang="en-IE" dirty="0">
                <a:hlinkClick r:id="rId3"/>
              </a:rPr>
              <a:t>https://lit.ie/en-ie/study-at-lit/admission-support/how-to-apply/further-education-training-progression-pathways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64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17"/>
    </mc:Choice>
    <mc:Fallback xmlns="">
      <p:transition spd="slow" advTm="61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63D93FC-14B3-43E6-8935-8B878639C8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4132" b="1612"/>
          <a:stretch/>
        </p:blipFill>
        <p:spPr>
          <a:xfrm>
            <a:off x="446534" y="599723"/>
            <a:ext cx="5614416" cy="3872524"/>
          </a:xfrm>
          <a:prstGeom prst="rect">
            <a:avLst/>
          </a:prstGeom>
        </p:spPr>
      </p:pic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0FBED5A8-5AE7-4F5F-A181-87E0302059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295" r="3" b="13634"/>
          <a:stretch/>
        </p:blipFill>
        <p:spPr>
          <a:xfrm>
            <a:off x="6116658" y="599724"/>
            <a:ext cx="5626608" cy="354787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37E08-A74F-41BE-B242-DE43FFFE0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0" y="5353396"/>
            <a:ext cx="10947620" cy="10371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Changes to </a:t>
            </a:r>
            <a:r>
              <a:rPr lang="en-US" sz="3600" dirty="0" err="1">
                <a:solidFill>
                  <a:srgbClr val="FFFFFF"/>
                </a:solidFill>
              </a:rPr>
              <a:t>cao</a:t>
            </a:r>
            <a:r>
              <a:rPr lang="en-US" sz="3600" dirty="0">
                <a:solidFill>
                  <a:srgbClr val="FFFFFF"/>
                </a:solidFill>
              </a:rPr>
              <a:t> portal in relation to </a:t>
            </a:r>
            <a:r>
              <a:rPr lang="en-US" sz="3600" dirty="0">
                <a:solidFill>
                  <a:srgbClr val="FFFFFF"/>
                </a:solidFill>
                <a:highlight>
                  <a:srgbClr val="00FF00"/>
                </a:highlight>
              </a:rPr>
              <a:t>FET: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0114B-77A8-4520-ACEB-B6DD9DEC2748}"/>
              </a:ext>
            </a:extLst>
          </p:cNvPr>
          <p:cNvSpPr/>
          <p:nvPr/>
        </p:nvSpPr>
        <p:spPr>
          <a:xfrm>
            <a:off x="624920" y="4289367"/>
            <a:ext cx="5185676" cy="9642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>
                <a:hlinkClick r:id="rId4"/>
              </a:rPr>
              <a:t>www.cao.ie</a:t>
            </a:r>
            <a:r>
              <a:rPr lang="en-IE" dirty="0"/>
              <a:t> Opening Home page highlighting your options: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8F6668-2232-45F3-9D1D-394809F435F6}"/>
              </a:ext>
            </a:extLst>
          </p:cNvPr>
          <p:cNvSpPr/>
          <p:nvPr/>
        </p:nvSpPr>
        <p:spPr>
          <a:xfrm>
            <a:off x="6239337" y="4289367"/>
            <a:ext cx="5325544" cy="11305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/>
              <a:t>Once clicking on FET you will be shown the option of courses available (seen above):</a:t>
            </a:r>
          </a:p>
        </p:txBody>
      </p:sp>
    </p:spTree>
    <p:extLst>
      <p:ext uri="{BB962C8B-B14F-4D97-AF65-F5344CB8AC3E}">
        <p14:creationId xmlns:p14="http://schemas.microsoft.com/office/powerpoint/2010/main" val="8670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D1226-734C-4252-AC27-26FA90460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3702"/>
            <a:ext cx="12192000" cy="665018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DB7B78-90A6-4DED-BA1F-B6F49B204632}"/>
              </a:ext>
            </a:extLst>
          </p:cNvPr>
          <p:cNvSpPr/>
          <p:nvPr/>
        </p:nvSpPr>
        <p:spPr>
          <a:xfrm>
            <a:off x="-84401" y="0"/>
            <a:ext cx="6325985" cy="1853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/>
              <a:t>Course Search Engine for PLC’S will appear and here you can insert type of course and region to study,</a:t>
            </a:r>
          </a:p>
        </p:txBody>
      </p:sp>
      <p:pic>
        <p:nvPicPr>
          <p:cNvPr id="12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7E540985-7AE3-4E1C-9B76-B594280440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1584" y="1321724"/>
            <a:ext cx="5950416" cy="5769031"/>
          </a:xfrm>
        </p:spPr>
      </p:pic>
      <p:pic>
        <p:nvPicPr>
          <p:cNvPr id="16" name="Content Placeholder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A9C2D1-19FE-4ECA-895E-E93AFB51B4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752" y="1562793"/>
            <a:ext cx="5996248" cy="5652654"/>
          </a:xfr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C943D43-72A7-411F-B412-9A1A428C0D97}"/>
              </a:ext>
            </a:extLst>
          </p:cNvPr>
          <p:cNvSpPr/>
          <p:nvPr/>
        </p:nvSpPr>
        <p:spPr>
          <a:xfrm>
            <a:off x="6425737" y="0"/>
            <a:ext cx="5766263" cy="2036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/>
              <a:t>Once you click on a course of your choice “Marketing” in “LCFE” for example you will then be able to read through entry requirements and course content to see is it to your liking.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1DAE248-9654-4F25-8A98-049E3E6F2CE6}"/>
                  </a:ext>
                </a:extLst>
              </p14:cNvPr>
              <p14:cNvContentPartPr/>
              <p14:nvPr/>
            </p14:nvContentPartPr>
            <p14:xfrm>
              <a:off x="58451" y="2875713"/>
              <a:ext cx="60660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1DAE248-9654-4F25-8A98-049E3E6F2C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11" y="2768073"/>
                <a:ext cx="714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BA0054-90FF-4977-B775-A756953B3295}"/>
                  </a:ext>
                </a:extLst>
              </p14:cNvPr>
              <p14:cNvContentPartPr/>
              <p14:nvPr/>
            </p14:nvContentPartPr>
            <p14:xfrm>
              <a:off x="1979051" y="2792913"/>
              <a:ext cx="648000" cy="117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BA0054-90FF-4977-B775-A756953B329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25051" y="2684913"/>
                <a:ext cx="75564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7F7B057-DB2D-4361-B5B1-8B001457BFAF}"/>
                  </a:ext>
                </a:extLst>
              </p14:cNvPr>
              <p14:cNvContentPartPr/>
              <p14:nvPr/>
            </p14:nvContentPartPr>
            <p14:xfrm>
              <a:off x="3482771" y="2841153"/>
              <a:ext cx="1047600" cy="144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7F7B057-DB2D-4361-B5B1-8B001457BFA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29131" y="2733153"/>
                <a:ext cx="115524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3CF6FA1-66DF-4E65-A4DD-99EFDB6BE9DF}"/>
                  </a:ext>
                </a:extLst>
              </p14:cNvPr>
              <p14:cNvContentPartPr/>
              <p14:nvPr/>
            </p14:nvContentPartPr>
            <p14:xfrm>
              <a:off x="6357011" y="4389153"/>
              <a:ext cx="1357560" cy="125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3CF6FA1-66DF-4E65-A4DD-99EFDB6BE9D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03011" y="4281153"/>
                <a:ext cx="1465200" cy="34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060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A988-4909-4EB2-B790-B6193608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73826"/>
            <a:ext cx="11029616" cy="241070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367D2A-630D-4BC9-8E75-025679CCE4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3690851"/>
            <a:ext cx="12192000" cy="316714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11F6EF-95E0-4E9C-961D-8BCEA455BF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360772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45D16C0-AFA2-4D70-80F2-6274B3DABA6D}"/>
              </a:ext>
            </a:extLst>
          </p:cNvPr>
          <p:cNvSpPr/>
          <p:nvPr/>
        </p:nvSpPr>
        <p:spPr>
          <a:xfrm>
            <a:off x="8329352" y="-83126"/>
            <a:ext cx="3862647" cy="11388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/>
              <a:t>Course Content: What you will study within this one year course.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F0984B-02C4-4A37-9909-E4162B051098}"/>
              </a:ext>
            </a:extLst>
          </p:cNvPr>
          <p:cNvSpPr/>
          <p:nvPr/>
        </p:nvSpPr>
        <p:spPr>
          <a:xfrm>
            <a:off x="507076" y="5494714"/>
            <a:ext cx="4081549" cy="1363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Learning outcomes upon completion of this course: Business courses in UL and LIT can be applied to by successful candidates.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07E340C-EBB4-4FDB-8A6F-665DCB3243B7}"/>
                  </a:ext>
                </a:extLst>
              </p14:cNvPr>
              <p14:cNvContentPartPr/>
              <p14:nvPr/>
            </p14:nvContentPartPr>
            <p14:xfrm>
              <a:off x="524651" y="247745"/>
              <a:ext cx="2077200" cy="135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07E340C-EBB4-4FDB-8A6F-665DCB3243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011" y="140105"/>
                <a:ext cx="218484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F65DB29-3B43-4105-882E-D46B915181ED}"/>
                  </a:ext>
                </a:extLst>
              </p14:cNvPr>
              <p14:cNvContentPartPr/>
              <p14:nvPr/>
            </p14:nvContentPartPr>
            <p14:xfrm>
              <a:off x="228371" y="4321505"/>
              <a:ext cx="2805840" cy="229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F65DB29-3B43-4105-882E-D46B915181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371" y="4213865"/>
                <a:ext cx="2913480" cy="44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041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8" name="Rectangle 74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9" name="Rectangle 76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5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0" name="Rectangle 78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ational Framework of Qualifications (NFQ)">
            <a:extLst>
              <a:ext uri="{FF2B5EF4-FFF2-40B4-BE49-F238E27FC236}">
                <a16:creationId xmlns:a16="http://schemas.microsoft.com/office/drawing/2014/main" id="{707F0FEE-CBF5-4F82-881E-87B66B761A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16364"/>
            <a:ext cx="10905066" cy="54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0572435-C25C-4CAE-87BD-F9884854DD79}"/>
              </a:ext>
            </a:extLst>
          </p:cNvPr>
          <p:cNvSpPr/>
          <p:nvPr/>
        </p:nvSpPr>
        <p:spPr>
          <a:xfrm>
            <a:off x="0" y="1080655"/>
            <a:ext cx="258525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National Framework of Qualifications</a:t>
            </a:r>
          </a:p>
        </p:txBody>
      </p:sp>
    </p:spTree>
    <p:extLst>
      <p:ext uri="{BB962C8B-B14F-4D97-AF65-F5344CB8AC3E}">
        <p14:creationId xmlns:p14="http://schemas.microsoft.com/office/powerpoint/2010/main" val="391980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61"/>
    </mc:Choice>
    <mc:Fallback xmlns="">
      <p:transition spd="slow" advTm="6406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3298B-0F4B-4436-A646-3FB78098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7049"/>
            <a:ext cx="11993732" cy="656947"/>
          </a:xfrm>
        </p:spPr>
        <p:txBody>
          <a:bodyPr>
            <a:normAutofit/>
          </a:bodyPr>
          <a:lstStyle/>
          <a:p>
            <a:pPr algn="ctr"/>
            <a:r>
              <a:rPr lang="en-IE" altLang="en-US" sz="3600" dirty="0">
                <a:solidFill>
                  <a:srgbClr val="C00000"/>
                </a:solidFill>
              </a:rPr>
              <a:t>Other Alternatives</a:t>
            </a:r>
            <a:endParaRPr lang="en-IE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AF60A-CA63-4EF7-AD24-6F9ED212C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1021" y="1393794"/>
            <a:ext cx="12348837" cy="568170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IE" altLang="en-US" sz="32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UCAS</a:t>
            </a:r>
            <a:r>
              <a:rPr lang="en-IE" altLang="en-US" sz="2800" b="1" dirty="0"/>
              <a:t> </a:t>
            </a:r>
            <a:r>
              <a:rPr lang="en-GB" sz="2800" b="1" i="1" dirty="0"/>
              <a:t>Universities and Colleges Admissions Service:</a:t>
            </a:r>
            <a:endParaRPr lang="en-IE" altLang="en-US" sz="2800" b="1" i="1" dirty="0"/>
          </a:p>
          <a:p>
            <a:pPr>
              <a:lnSpc>
                <a:spcPct val="80000"/>
              </a:lnSpc>
            </a:pPr>
            <a:r>
              <a:rPr lang="en-IE" altLang="en-US" sz="3200" b="1" dirty="0"/>
              <a:t>Applying to colleges in UK and Northern Ireland</a:t>
            </a:r>
          </a:p>
          <a:p>
            <a:pPr>
              <a:lnSpc>
                <a:spcPct val="80000"/>
              </a:lnSpc>
            </a:pPr>
            <a:r>
              <a:rPr lang="en-IE" altLang="en-US" sz="3200" b="1" dirty="0"/>
              <a:t>Closing Date around the </a:t>
            </a:r>
            <a:r>
              <a:rPr lang="en-IE" altLang="en-US" sz="3200" b="1" dirty="0">
                <a:highlight>
                  <a:srgbClr val="00FF00"/>
                </a:highlight>
              </a:rPr>
              <a:t>middle of January </a:t>
            </a:r>
            <a:r>
              <a:rPr lang="en-IE" altLang="en-US" sz="3200" b="1" dirty="0"/>
              <a:t>except for Medicine, Dentistry, Vet, Oxford &amp; Cambridge closing date 15th October</a:t>
            </a:r>
            <a:endParaRPr lang="ga-IE" altLang="en-US" sz="3200" b="1" dirty="0"/>
          </a:p>
          <a:p>
            <a:pPr>
              <a:lnSpc>
                <a:spcPct val="80000"/>
              </a:lnSpc>
            </a:pPr>
            <a:r>
              <a:rPr lang="ga-IE" altLang="en-US" sz="3200" b="1" dirty="0"/>
              <a:t>Some require </a:t>
            </a:r>
            <a:r>
              <a:rPr lang="ga-IE" altLang="en-US" sz="3200" b="1" i="1" dirty="0"/>
              <a:t>aptitude tests.</a:t>
            </a:r>
            <a:endParaRPr lang="en-IE" altLang="en-US" sz="3200" b="1" dirty="0"/>
          </a:p>
          <a:p>
            <a:pPr>
              <a:lnSpc>
                <a:spcPct val="80000"/>
              </a:lnSpc>
            </a:pPr>
            <a:r>
              <a:rPr lang="en-IE" altLang="en-US" sz="3200" b="1" dirty="0"/>
              <a:t>Must apply online using </a:t>
            </a:r>
            <a:r>
              <a:rPr lang="en-IE" altLang="en-US" sz="3200" b="1" dirty="0">
                <a:solidFill>
                  <a:schemeClr val="hlink"/>
                </a:solidFill>
              </a:rPr>
              <a:t>UCAS.</a:t>
            </a:r>
          </a:p>
          <a:p>
            <a:pPr>
              <a:lnSpc>
                <a:spcPct val="80000"/>
              </a:lnSpc>
            </a:pPr>
            <a:r>
              <a:rPr lang="en-IE" altLang="en-US" sz="3200" b="1" i="1" dirty="0">
                <a:highlight>
                  <a:srgbClr val="00FFFF"/>
                </a:highlight>
              </a:rPr>
              <a:t>Personal statement </a:t>
            </a:r>
            <a:r>
              <a:rPr lang="en-IE" altLang="en-US" sz="3200" b="1" dirty="0"/>
              <a:t>is very important.</a:t>
            </a:r>
            <a:endParaRPr lang="ga-IE" altLang="en-US" sz="3200" b="1" dirty="0"/>
          </a:p>
          <a:p>
            <a:pPr>
              <a:lnSpc>
                <a:spcPct val="80000"/>
              </a:lnSpc>
            </a:pPr>
            <a:r>
              <a:rPr lang="ga-IE" altLang="en-US" sz="3200" b="1" dirty="0"/>
              <a:t>All 6th Year students who are interested in applying must have come forward to Guidance Counsellor by now.</a:t>
            </a:r>
            <a:endParaRPr lang="en-IE" altLang="en-US" sz="3200" b="1" dirty="0"/>
          </a:p>
          <a:p>
            <a:pPr>
              <a:lnSpc>
                <a:spcPct val="80000"/>
              </a:lnSpc>
            </a:pPr>
            <a:r>
              <a:rPr lang="en-GB" altLang="en-US" sz="3200" b="1" dirty="0">
                <a:hlinkClick r:id="rId2"/>
              </a:rPr>
              <a:t>https://www.ucas.com/</a:t>
            </a:r>
            <a:r>
              <a:rPr lang="en-GB" altLang="en-US" sz="3200" b="1" dirty="0"/>
              <a:t>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783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81"/>
    </mc:Choice>
    <mc:Fallback xmlns="">
      <p:transition spd="slow" advTm="10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F554-FEDB-4A69-AFF7-D96C93D5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08373"/>
            <a:ext cx="11029616" cy="834501"/>
          </a:xfrm>
        </p:spPr>
        <p:txBody>
          <a:bodyPr>
            <a:normAutofit/>
          </a:bodyPr>
          <a:lstStyle/>
          <a:p>
            <a:pPr algn="ctr"/>
            <a:r>
              <a:rPr lang="en-IE" altLang="en-US" sz="4000" dirty="0">
                <a:solidFill>
                  <a:srgbClr val="C00000"/>
                </a:solidFill>
              </a:rPr>
              <a:t>Other Alternatives</a:t>
            </a:r>
            <a:endParaRPr lang="en-IE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51D43-8F12-4FCB-ABE8-DCCCD3D86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2874"/>
            <a:ext cx="11438313" cy="5615126"/>
          </a:xfrm>
        </p:spPr>
        <p:txBody>
          <a:bodyPr>
            <a:normAutofit/>
          </a:bodyPr>
          <a:lstStyle/>
          <a:p>
            <a:r>
              <a:rPr lang="en-IE" altLang="en-US" sz="2800" b="1" dirty="0">
                <a:solidFill>
                  <a:srgbClr val="0070C0"/>
                </a:solidFill>
                <a:highlight>
                  <a:srgbClr val="00FFFF"/>
                </a:highlight>
              </a:rPr>
              <a:t>EUNICAS</a:t>
            </a:r>
          </a:p>
          <a:p>
            <a:r>
              <a:rPr lang="en-IE" altLang="en-US" sz="2800" b="1" dirty="0">
                <a:solidFill>
                  <a:srgbClr val="0070C0"/>
                </a:solidFill>
              </a:rPr>
              <a:t>EUNICAS </a:t>
            </a:r>
            <a:r>
              <a:rPr lang="en-IE" altLang="en-US" sz="2800" b="1" dirty="0">
                <a:solidFill>
                  <a:schemeClr val="tx1"/>
                </a:solidFill>
              </a:rPr>
              <a:t>is the </a:t>
            </a:r>
            <a:r>
              <a:rPr lang="en-IE" altLang="en-US" sz="2800" b="1" i="1" dirty="0">
                <a:solidFill>
                  <a:srgbClr val="0070C0"/>
                </a:solidFill>
                <a:highlight>
                  <a:srgbClr val="FFFF00"/>
                </a:highlight>
              </a:rPr>
              <a:t>European Universities Central Application Support Service.</a:t>
            </a:r>
            <a:br>
              <a:rPr lang="en-IE" altLang="en-US" sz="2800" b="1" dirty="0"/>
            </a:br>
            <a:r>
              <a:rPr lang="en-IE" altLang="en-US" sz="2800" b="1" dirty="0"/>
              <a:t>It enables students to apply for degree programmes, taught through English, in universities </a:t>
            </a:r>
            <a:r>
              <a:rPr lang="en-IE" altLang="en-US" sz="2800" b="1" u="sng" dirty="0"/>
              <a:t>across Europe</a:t>
            </a:r>
            <a:r>
              <a:rPr lang="en-IE" altLang="en-US" sz="2800" b="1" dirty="0"/>
              <a:t>.</a:t>
            </a:r>
          </a:p>
          <a:p>
            <a:r>
              <a:rPr lang="en-IE" altLang="en-US" sz="2800" b="1" dirty="0"/>
              <a:t>Example: Physiotherapy in the Netherlands. (Approx. 2,850 Euros per year over 4 years). </a:t>
            </a:r>
          </a:p>
          <a:p>
            <a:r>
              <a:rPr lang="en-IE" altLang="en-US" sz="2400" b="1" dirty="0">
                <a:hlinkClick r:id="rId3"/>
              </a:rPr>
              <a:t>https://www.eunicas.ie/</a:t>
            </a:r>
            <a:r>
              <a:rPr lang="en-IE" altLang="en-US" sz="2400" b="1" dirty="0"/>
              <a:t>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970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48"/>
    </mc:Choice>
    <mc:Fallback xmlns="">
      <p:transition spd="slow" advTm="5004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A0AF-9B54-48C1-ABBE-27F57E42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6584"/>
            <a:ext cx="11029616" cy="1815482"/>
          </a:xfrm>
        </p:spPr>
        <p:txBody>
          <a:bodyPr>
            <a:noAutofit/>
          </a:bodyPr>
          <a:lstStyle/>
          <a:p>
            <a:pPr algn="ctr"/>
            <a:r>
              <a:rPr lang="en-GB" altLang="en-US" sz="4400" dirty="0">
                <a:solidFill>
                  <a:srgbClr val="C00000"/>
                </a:solidFill>
              </a:rPr>
              <a:t>Who to talk to?</a:t>
            </a:r>
            <a:br>
              <a:rPr lang="en-US" altLang="en-US" sz="4400" dirty="0">
                <a:solidFill>
                  <a:srgbClr val="C00000"/>
                </a:solidFill>
              </a:rPr>
            </a:br>
            <a:endParaRPr lang="en-IE" sz="4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BE1E0-60B5-4309-83D8-349B736E3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3793"/>
            <a:ext cx="12192000" cy="5397623"/>
          </a:xfrm>
        </p:spPr>
        <p:txBody>
          <a:bodyPr/>
          <a:lstStyle/>
          <a:p>
            <a:pPr>
              <a:buFont typeface="Wingdings 2" panose="05020102010507070707" pitchFamily="18" charset="2"/>
              <a:buChar char=""/>
            </a:pPr>
            <a:r>
              <a:rPr lang="en-GB" altLang="en-US" sz="4000" b="1" dirty="0"/>
              <a:t>Relatives</a:t>
            </a:r>
          </a:p>
          <a:p>
            <a:pPr>
              <a:buFont typeface="Wingdings 2" panose="05020102010507070707" pitchFamily="18" charset="2"/>
              <a:buChar char=""/>
            </a:pPr>
            <a:r>
              <a:rPr lang="en-GB" altLang="en-US" sz="4000" b="1" dirty="0"/>
              <a:t>Past pupils</a:t>
            </a:r>
          </a:p>
          <a:p>
            <a:pPr>
              <a:buFont typeface="Wingdings 2" panose="05020102010507070707" pitchFamily="18" charset="2"/>
              <a:buChar char=""/>
            </a:pPr>
            <a:r>
              <a:rPr lang="en-GB" altLang="en-US" sz="4000" b="1" dirty="0"/>
              <a:t>Admissions/Academic staff of colleges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altLang="en-US" sz="4000" b="1" dirty="0">
                <a:solidFill>
                  <a:schemeClr val="folHlink"/>
                </a:solidFill>
              </a:rPr>
              <a:t>Guidance Counsellor</a:t>
            </a:r>
          </a:p>
          <a:p>
            <a:pPr>
              <a:buFont typeface="Wingdings 2" panose="05020102010507070707" pitchFamily="18" charset="2"/>
              <a:buChar char=""/>
            </a:pPr>
            <a:r>
              <a:rPr lang="en-GB" altLang="en-US" sz="4000" b="1" dirty="0"/>
              <a:t>Access to sources of information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49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42"/>
    </mc:Choice>
    <mc:Fallback xmlns="">
      <p:transition spd="slow" advTm="9124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1A52-415D-4508-895E-EAC992A3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14906"/>
            <a:ext cx="11029616" cy="73684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>
                <a:solidFill>
                  <a:srgbClr val="C00000"/>
                </a:solidFill>
              </a:rPr>
              <a:t>Reminders</a:t>
            </a:r>
            <a:endParaRPr lang="en-IE" sz="4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751FA-92EB-4C65-AB73-A7BDF827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1651"/>
            <a:ext cx="12192000" cy="5526350"/>
          </a:xfrm>
        </p:spPr>
        <p:txBody>
          <a:bodyPr/>
          <a:lstStyle/>
          <a:p>
            <a:r>
              <a:rPr lang="en-GB" altLang="en-US" sz="4400" b="1" dirty="0"/>
              <a:t>It is the applicant's responsibility to………</a:t>
            </a:r>
            <a:endParaRPr lang="en-US" altLang="en-US" sz="4400" b="1" dirty="0"/>
          </a:p>
          <a:p>
            <a:pPr marL="447675" indent="-382588">
              <a:lnSpc>
                <a:spcPct val="90000"/>
              </a:lnSpc>
              <a:buFont typeface="Wingdings 2" panose="05020102010507070707" pitchFamily="18" charset="2"/>
              <a:buChar char=""/>
            </a:pPr>
            <a:r>
              <a:rPr lang="en-GB" altLang="en-US" sz="4400" b="1" dirty="0">
                <a:highlight>
                  <a:srgbClr val="00FF00"/>
                </a:highlight>
              </a:rPr>
              <a:t>Research</a:t>
            </a:r>
            <a:r>
              <a:rPr lang="en-GB" altLang="en-US" sz="4400" b="1" dirty="0"/>
              <a:t> thoroughly all the courses for which s/he is making an application. </a:t>
            </a:r>
          </a:p>
          <a:p>
            <a:pPr marL="447675" indent="-382588">
              <a:lnSpc>
                <a:spcPct val="90000"/>
              </a:lnSpc>
              <a:buFont typeface="Wingdings 2" panose="05020102010507070707" pitchFamily="18" charset="2"/>
              <a:buChar char=""/>
            </a:pPr>
            <a:r>
              <a:rPr lang="en-GB" altLang="en-US" sz="4400" b="1" dirty="0"/>
              <a:t>Be </a:t>
            </a:r>
            <a:r>
              <a:rPr lang="en-GB" altLang="en-US" sz="4400" b="1" dirty="0">
                <a:highlight>
                  <a:srgbClr val="FFFF00"/>
                </a:highlight>
              </a:rPr>
              <a:t>knowledgeable</a:t>
            </a:r>
            <a:r>
              <a:rPr lang="en-GB" altLang="en-US" sz="4400" b="1" dirty="0"/>
              <a:t> with all aspects of the  application system used (CAO) for these courses, i.e. procedures, dates, fees, rules, etc.</a:t>
            </a:r>
          </a:p>
          <a:p>
            <a:pPr marL="447675" indent="-382588">
              <a:lnSpc>
                <a:spcPct val="90000"/>
              </a:lnSpc>
              <a:buFont typeface="Wingdings 2" panose="05020102010507070707" pitchFamily="18" charset="2"/>
              <a:buChar char=""/>
            </a:pPr>
            <a:r>
              <a:rPr lang="en-GB" altLang="en-US" sz="4400" b="1" dirty="0"/>
              <a:t> </a:t>
            </a:r>
            <a:r>
              <a:rPr lang="en-GB" altLang="en-US" sz="4400" b="1" dirty="0">
                <a:hlinkClick r:id="rId2"/>
              </a:rPr>
              <a:t>https://www.cao.ie/</a:t>
            </a:r>
            <a:r>
              <a:rPr lang="en-GB" altLang="en-US" sz="4400" b="1" dirty="0"/>
              <a:t>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08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82"/>
    </mc:Choice>
    <mc:Fallback xmlns="">
      <p:transition spd="slow" advTm="76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EEB2-18E1-4857-A951-F54625FB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518"/>
            <a:ext cx="12192000" cy="736846"/>
          </a:xfrm>
        </p:spPr>
        <p:txBody>
          <a:bodyPr>
            <a:normAutofit/>
          </a:bodyPr>
          <a:lstStyle/>
          <a:p>
            <a:pPr algn="ctr"/>
            <a:r>
              <a:rPr lang="ga-IE" altLang="en-US" sz="4000" b="1" dirty="0">
                <a:solidFill>
                  <a:srgbClr val="C00000"/>
                </a:solidFill>
              </a:rPr>
              <a:t>Homework and Study</a:t>
            </a:r>
            <a:endParaRPr lang="en-IE" sz="4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A619E-A197-425B-BB7F-A3A4C5E1D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7364"/>
            <a:ext cx="12295573" cy="5650636"/>
          </a:xfrm>
        </p:spPr>
        <p:txBody>
          <a:bodyPr/>
          <a:lstStyle/>
          <a:p>
            <a:r>
              <a:rPr lang="ga-IE" altLang="en-US" sz="4000" b="1" dirty="0"/>
              <a:t>The recommended amount of time spent by a 6th Year student doing </a:t>
            </a:r>
            <a:r>
              <a:rPr lang="ga-IE" altLang="en-US" sz="4000" b="1" i="1" dirty="0">
                <a:solidFill>
                  <a:schemeClr val="accent4">
                    <a:lumMod val="75000"/>
                  </a:schemeClr>
                </a:solidFill>
              </a:rPr>
              <a:t>homework and study </a:t>
            </a:r>
            <a:r>
              <a:rPr lang="ga-IE" altLang="en-US" sz="4000" b="1" dirty="0"/>
              <a:t>should be</a:t>
            </a:r>
            <a:r>
              <a:rPr lang="en-IE" altLang="en-US" sz="4000" b="1" dirty="0"/>
              <a:t> </a:t>
            </a:r>
            <a:r>
              <a:rPr lang="en-IE" altLang="en-US" sz="4000" b="1" dirty="0" err="1"/>
              <a:t>approx</a:t>
            </a:r>
            <a:r>
              <a:rPr lang="ga-IE" altLang="en-US" sz="4000" b="1" dirty="0"/>
              <a:t>: </a:t>
            </a:r>
          </a:p>
          <a:p>
            <a:r>
              <a:rPr lang="en-IE" altLang="en-US" sz="4400" b="1" i="1" dirty="0">
                <a:solidFill>
                  <a:schemeClr val="accent4">
                    <a:lumMod val="75000"/>
                  </a:schemeClr>
                </a:solidFill>
              </a:rPr>
              <a:t>1.5 -3 </a:t>
            </a:r>
            <a:r>
              <a:rPr lang="ga-IE" altLang="en-US" sz="4400" b="1" i="1" dirty="0">
                <a:solidFill>
                  <a:schemeClr val="accent4">
                    <a:lumMod val="75000"/>
                  </a:schemeClr>
                </a:solidFill>
              </a:rPr>
              <a:t>hours per night </a:t>
            </a:r>
            <a:r>
              <a:rPr lang="en-IE" altLang="en-US" sz="4400" b="1" i="1" dirty="0">
                <a:solidFill>
                  <a:schemeClr val="accent4">
                    <a:lumMod val="75000"/>
                  </a:schemeClr>
                </a:solidFill>
              </a:rPr>
              <a:t>5 to 6</a:t>
            </a:r>
            <a:r>
              <a:rPr lang="ga-IE" altLang="en-US" sz="4400" b="1" i="1" dirty="0"/>
              <a:t> times per week</a:t>
            </a:r>
            <a:r>
              <a:rPr lang="ga-IE" altLang="en-US" sz="4400" b="1" dirty="0"/>
              <a:t>.</a:t>
            </a:r>
            <a:endParaRPr lang="en-IE" altLang="en-US" sz="4400" b="1" dirty="0"/>
          </a:p>
          <a:p>
            <a:r>
              <a:rPr lang="en-IE" altLang="en-US" sz="4400" b="1" dirty="0"/>
              <a:t>More importantly the student is </a:t>
            </a:r>
            <a:r>
              <a:rPr lang="en-IE" altLang="en-US" sz="4400" b="1" i="1" dirty="0">
                <a:solidFill>
                  <a:schemeClr val="accent4">
                    <a:lumMod val="75000"/>
                  </a:schemeClr>
                </a:solidFill>
              </a:rPr>
              <a:t>motivated </a:t>
            </a:r>
            <a:r>
              <a:rPr lang="en-IE" altLang="en-US" sz="4400" b="1" dirty="0"/>
              <a:t>to study to </a:t>
            </a:r>
            <a:r>
              <a:rPr lang="en-IE" altLang="en-US" sz="4400" b="1" dirty="0">
                <a:solidFill>
                  <a:schemeClr val="accent4">
                    <a:lumMod val="75000"/>
                  </a:schemeClr>
                </a:solidFill>
              </a:rPr>
              <a:t>achieve their goals </a:t>
            </a:r>
            <a:r>
              <a:rPr lang="en-IE" altLang="en-US" sz="4400" b="1" dirty="0"/>
              <a:t>and has a </a:t>
            </a:r>
            <a:r>
              <a:rPr lang="en-IE" altLang="en-US" sz="4400" b="1" i="1" dirty="0">
                <a:solidFill>
                  <a:schemeClr val="accent4">
                    <a:lumMod val="75000"/>
                  </a:schemeClr>
                </a:solidFill>
              </a:rPr>
              <a:t>study plan which works for them</a:t>
            </a:r>
            <a:r>
              <a:rPr lang="en-IE" altLang="en-US" sz="44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GB" altLang="en-US" sz="44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1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68"/>
    </mc:Choice>
    <mc:Fallback xmlns="">
      <p:transition spd="slow" advTm="9566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A3F19-E57A-49A1-BB62-A2CC77B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79394"/>
            <a:ext cx="11029616" cy="630315"/>
          </a:xfrm>
        </p:spPr>
        <p:txBody>
          <a:bodyPr>
            <a:normAutofit fontScale="90000"/>
          </a:bodyPr>
          <a:lstStyle/>
          <a:p>
            <a:pPr algn="ctr"/>
            <a:r>
              <a:rPr lang="en-IE" altLang="en-US" sz="3600" b="1" dirty="0">
                <a:solidFill>
                  <a:srgbClr val="C00000"/>
                </a:solidFill>
              </a:rPr>
              <a:t>Non- CAO Options</a:t>
            </a:r>
            <a:endParaRPr lang="en-IE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BE65-C904-474F-BE65-20E4DAEBB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8687"/>
            <a:ext cx="12192000" cy="5708342"/>
          </a:xfrm>
        </p:spPr>
        <p:txBody>
          <a:bodyPr>
            <a:normAutofit/>
          </a:bodyPr>
          <a:lstStyle/>
          <a:p>
            <a:r>
              <a:rPr lang="en-IE" altLang="en-US" sz="3200" b="1" dirty="0"/>
              <a:t>Apprenticeships </a:t>
            </a:r>
            <a:r>
              <a:rPr lang="en-IE" altLang="en-US" sz="3200" b="1" dirty="0">
                <a:hlinkClick r:id="rId2"/>
              </a:rPr>
              <a:t>https://www.solas.ie/</a:t>
            </a:r>
            <a:r>
              <a:rPr lang="en-IE" altLang="en-US" sz="3200" b="1" dirty="0"/>
              <a:t> </a:t>
            </a:r>
          </a:p>
          <a:p>
            <a:r>
              <a:rPr lang="en-IE" altLang="en-US" sz="3200" b="1" dirty="0"/>
              <a:t>Post Leaving Certificate Courses </a:t>
            </a:r>
            <a:r>
              <a:rPr lang="en-IE" altLang="en-US" sz="3200" dirty="0">
                <a:solidFill>
                  <a:srgbClr val="0000FF"/>
                </a:solidFill>
                <a:hlinkClick r:id="rId3"/>
              </a:rPr>
              <a:t>https://www.qqi.ie/Articles/Pages/HIgher-Education-Links-Scheme-(HELS).aspx</a:t>
            </a:r>
            <a:r>
              <a:rPr lang="en-IE" altLang="en-US" sz="3200" dirty="0">
                <a:solidFill>
                  <a:srgbClr val="0000FF"/>
                </a:solidFill>
              </a:rPr>
              <a:t>  </a:t>
            </a:r>
            <a:endParaRPr lang="en-IE" altLang="en-US" sz="3200" b="1" dirty="0"/>
          </a:p>
          <a:p>
            <a:r>
              <a:rPr lang="en-IE" altLang="en-US" sz="3200" b="1" dirty="0"/>
              <a:t>Defence Forces </a:t>
            </a:r>
            <a:r>
              <a:rPr lang="en-IE" altLang="en-US" sz="3200" b="1" dirty="0">
                <a:hlinkClick r:id="rId4"/>
              </a:rPr>
              <a:t>https://www.military.ie/en/</a:t>
            </a:r>
            <a:r>
              <a:rPr lang="en-IE" altLang="en-US" sz="3200" b="1" dirty="0"/>
              <a:t> </a:t>
            </a:r>
          </a:p>
          <a:p>
            <a:r>
              <a:rPr lang="en-IE" altLang="en-US" sz="3200" b="1" dirty="0"/>
              <a:t>Gardaí </a:t>
            </a:r>
            <a:r>
              <a:rPr lang="en-IE" altLang="en-US" sz="3200" b="1" dirty="0">
                <a:hlinkClick r:id="rId5"/>
              </a:rPr>
              <a:t>https://careerservices.ie/an-garda-siochana/preparation-courses</a:t>
            </a:r>
            <a:r>
              <a:rPr lang="en-IE" altLang="en-US" sz="3200" b="1" dirty="0"/>
              <a:t> </a:t>
            </a:r>
          </a:p>
          <a:p>
            <a:r>
              <a:rPr lang="en-IE" altLang="en-US" sz="3200" b="1" dirty="0"/>
              <a:t>Direct to Employment/Gap Year.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227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71"/>
    </mc:Choice>
    <mc:Fallback xmlns="">
      <p:transition spd="slow" advTm="11497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B75F3-6A67-4F65-A015-8CEDC5DA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702156"/>
            <a:ext cx="5962835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8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4CA679-3546-4E14-8FB8-F57168C3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4D16E90-7C64-4C04-A50A-B866A1A9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E4DD59-5AA2-46C6-B6A8-9B4C62D1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60CE81C-67DC-489E-BFFB-877C80B8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world is your oyster' - Let's Learn English">
            <a:extLst>
              <a:ext uri="{FF2B5EF4-FFF2-40B4-BE49-F238E27FC236}">
                <a16:creationId xmlns:a16="http://schemas.microsoft.com/office/drawing/2014/main" id="{5AD99FE2-7202-45D6-B435-42FCCEDEF5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35"/>
          <a:stretch/>
        </p:blipFill>
        <p:spPr bwMode="auto">
          <a:xfrm>
            <a:off x="0" y="0"/>
            <a:ext cx="621841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218FD-B23D-403B-A83E-60B9F9DEE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0830" y="453643"/>
            <a:ext cx="5269977" cy="640435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IE" altLang="en-US" sz="4800" b="1" dirty="0"/>
              <a:t>Aim high</a:t>
            </a:r>
          </a:p>
          <a:p>
            <a:endParaRPr lang="en-IE" altLang="en-US" sz="4800" dirty="0"/>
          </a:p>
          <a:p>
            <a:r>
              <a:rPr lang="en-IE" altLang="en-US" sz="4800" b="1" dirty="0"/>
              <a:t>Match the goal with the necessary work</a:t>
            </a:r>
          </a:p>
          <a:p>
            <a:endParaRPr lang="en-IE" altLang="en-US" sz="4800" dirty="0"/>
          </a:p>
          <a:p>
            <a:r>
              <a:rPr lang="en-IE" altLang="en-US" sz="4800" b="1" dirty="0"/>
              <a:t>Never too late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69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2"/>
    </mc:Choice>
    <mc:Fallback xmlns="">
      <p:transition spd="slow" advTm="3973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9DDF273-E040-4765-AD05-872458E13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E16CE-9692-4BBB-AC67-0A5501D72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48640"/>
            <a:ext cx="12191998" cy="12535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5400" dirty="0">
                <a:solidFill>
                  <a:srgbClr val="C00000"/>
                </a:solidFill>
              </a:rPr>
              <a:t>Your journey is only beginning: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9,039 Journey Start Photos - Free &amp; Royalty-Free Stock Photos from  Dreamstime">
            <a:extLst>
              <a:ext uri="{FF2B5EF4-FFF2-40B4-BE49-F238E27FC236}">
                <a16:creationId xmlns:a16="http://schemas.microsoft.com/office/drawing/2014/main" id="{5D5811F3-6261-43AF-AF6E-AF281E684B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02168"/>
            <a:ext cx="6254668" cy="51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iversity Is the Best Time of Your Life and Here Is Why | by Sinisa Milic  | Student Voices">
            <a:extLst>
              <a:ext uri="{FF2B5EF4-FFF2-40B4-BE49-F238E27FC236}">
                <a16:creationId xmlns:a16="http://schemas.microsoft.com/office/drawing/2014/main" id="{DECAB3F4-3E0E-498E-823C-98F3D570EFF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6" y="1802167"/>
            <a:ext cx="5935133" cy="497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7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72"/>
    </mc:Choice>
    <mc:Fallback xmlns="">
      <p:transition spd="slow" advTm="6837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DF92-858F-4722-A2DF-AD980DCFB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dirty="0"/>
              <a:t>For further inquiries you can contact: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89CA5-683E-45A9-BD4E-F8880B19B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4000" dirty="0"/>
              <a:t>Laura O Sullivan </a:t>
            </a:r>
            <a:r>
              <a:rPr lang="en-IE" sz="4000" dirty="0">
                <a:hlinkClick r:id="rId2"/>
              </a:rPr>
              <a:t>losullivan@johnthebaptistcs.ie</a:t>
            </a:r>
            <a:endParaRPr lang="en-IE" sz="4000" dirty="0"/>
          </a:p>
          <a:p>
            <a:r>
              <a:rPr lang="en-IE" sz="4000" dirty="0"/>
              <a:t>Shane Healy </a:t>
            </a:r>
            <a:r>
              <a:rPr lang="en-IE" sz="4000" dirty="0">
                <a:hlinkClick r:id="rId3"/>
              </a:rPr>
              <a:t>shealy@johnthebaptistcs.ie</a:t>
            </a:r>
            <a:r>
              <a:rPr lang="en-IE" sz="4000" dirty="0"/>
              <a:t> </a:t>
            </a:r>
          </a:p>
          <a:p>
            <a:r>
              <a:rPr lang="en-IE" sz="4000" dirty="0"/>
              <a:t>Vincent Howard </a:t>
            </a:r>
            <a:r>
              <a:rPr lang="en-IE" sz="4000" dirty="0">
                <a:hlinkClick r:id="rId4"/>
              </a:rPr>
              <a:t>vhoward@johnthebaptistcs.ie</a:t>
            </a:r>
            <a:r>
              <a:rPr lang="en-IE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25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B5AE-DDDA-4F4B-9C9A-EF1F7739A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03682"/>
            <a:ext cx="11029616" cy="1127464"/>
          </a:xfrm>
        </p:spPr>
        <p:txBody>
          <a:bodyPr>
            <a:noAutofit/>
          </a:bodyPr>
          <a:lstStyle/>
          <a:p>
            <a:pPr algn="ctr"/>
            <a:r>
              <a:rPr lang="en-IE" altLang="en-US" sz="3200" b="1" dirty="0">
                <a:solidFill>
                  <a:srgbClr val="C00000"/>
                </a:solidFill>
              </a:rPr>
              <a:t>(1) Apprenticeships</a:t>
            </a:r>
            <a:br>
              <a:rPr lang="en-IE" altLang="en-US" sz="3200" b="1" dirty="0">
                <a:solidFill>
                  <a:srgbClr val="C00000"/>
                </a:solidFill>
              </a:rPr>
            </a:br>
            <a:endParaRPr lang="en-IE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4F2B-2B6C-4CAF-92D6-4170E1839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2773"/>
            <a:ext cx="12192000" cy="5535227"/>
          </a:xfrm>
        </p:spPr>
        <p:txBody>
          <a:bodyPr>
            <a:normAutofit fontScale="92500" lnSpcReduction="20000"/>
          </a:bodyPr>
          <a:lstStyle/>
          <a:p>
            <a:r>
              <a:rPr lang="en-IE" altLang="en-US" sz="3200" b="1" i="1" dirty="0"/>
              <a:t>Once the student has made up their mind on the apprenticeship they want to take they must then…….</a:t>
            </a:r>
          </a:p>
          <a:p>
            <a:r>
              <a:rPr lang="en-IE" altLang="en-US" sz="3200" b="1" dirty="0"/>
              <a:t>Find a suitable employer.</a:t>
            </a:r>
          </a:p>
          <a:p>
            <a:r>
              <a:rPr lang="en-IE" altLang="en-US" sz="3200" b="1" dirty="0"/>
              <a:t>Must be approved by </a:t>
            </a:r>
            <a:r>
              <a:rPr lang="en-IE" altLang="en-US" sz="3200" b="1" dirty="0">
                <a:highlight>
                  <a:srgbClr val="FFFF00"/>
                </a:highlight>
              </a:rPr>
              <a:t>SOLAS</a:t>
            </a:r>
            <a:r>
              <a:rPr lang="en-IE" altLang="en-US" sz="3200" b="1" dirty="0"/>
              <a:t> </a:t>
            </a:r>
            <a:r>
              <a:rPr lang="en-IE" altLang="en-US" sz="3200" b="1" i="1" dirty="0"/>
              <a:t>(Further Education &amp; Skills Agency).</a:t>
            </a:r>
          </a:p>
          <a:p>
            <a:r>
              <a:rPr lang="en-IE" altLang="en-US" sz="3200" b="1" dirty="0"/>
              <a:t>Employer must register apprentice within two weeks of starting with them.</a:t>
            </a:r>
          </a:p>
          <a:p>
            <a:r>
              <a:rPr lang="en-IE" altLang="en-US" sz="3200" b="1" dirty="0"/>
              <a:t>Meet the minimum educational requirements depending on the type of apprenticeship. </a:t>
            </a:r>
          </a:p>
          <a:p>
            <a:r>
              <a:rPr lang="en-IE" altLang="en-US" sz="3200" b="1" dirty="0">
                <a:hlinkClick r:id="rId2"/>
              </a:rPr>
              <a:t>https://www.solas.ie/</a:t>
            </a:r>
            <a:r>
              <a:rPr lang="en-IE" altLang="en-US" sz="3200" b="1" dirty="0"/>
              <a:t> </a:t>
            </a:r>
          </a:p>
          <a:p>
            <a:r>
              <a:rPr lang="en-IE" altLang="en-US" sz="3200" b="1" dirty="0">
                <a:hlinkClick r:id="rId3"/>
              </a:rPr>
              <a:t>https://lcetb.ie/</a:t>
            </a:r>
            <a:r>
              <a:rPr lang="en-IE" altLang="en-US" sz="3200" b="1" dirty="0"/>
              <a:t> (Limerick/Clare </a:t>
            </a:r>
            <a:r>
              <a:rPr lang="en-IE" altLang="en-US" sz="3200" b="1" dirty="0">
                <a:highlight>
                  <a:srgbClr val="00FFFF"/>
                </a:highlight>
              </a:rPr>
              <a:t>E</a:t>
            </a:r>
            <a:r>
              <a:rPr lang="en-IE" altLang="en-US" sz="3200" b="1" dirty="0"/>
              <a:t>ducation </a:t>
            </a:r>
            <a:r>
              <a:rPr lang="en-IE" altLang="en-US" sz="3200" b="1" dirty="0">
                <a:highlight>
                  <a:srgbClr val="00FFFF"/>
                </a:highlight>
              </a:rPr>
              <a:t>T</a:t>
            </a:r>
            <a:r>
              <a:rPr lang="en-IE" altLang="en-US" sz="3200" b="1" dirty="0"/>
              <a:t>raining </a:t>
            </a:r>
            <a:r>
              <a:rPr lang="en-IE" altLang="en-US" sz="3200" b="1" dirty="0">
                <a:highlight>
                  <a:srgbClr val="00FFFF"/>
                </a:highlight>
              </a:rPr>
              <a:t>B</a:t>
            </a:r>
            <a:r>
              <a:rPr lang="en-IE" altLang="en-US" sz="3200" b="1" dirty="0"/>
              <a:t>oard).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9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65"/>
    </mc:Choice>
    <mc:Fallback xmlns="">
      <p:transition spd="slow" advTm="5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DCC8-EED7-4CCA-AB96-91D577A8F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0"/>
            <a:ext cx="11029616" cy="171799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5" name="Content Placeholder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54DD50A-ED25-4CE1-A945-7494BE4E4A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00799" y="1912486"/>
            <a:ext cx="5791201" cy="515333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7DAE03-890D-497F-AD37-339477780AA0}"/>
              </a:ext>
            </a:extLst>
          </p:cNvPr>
          <p:cNvSpPr/>
          <p:nvPr/>
        </p:nvSpPr>
        <p:spPr>
          <a:xfrm>
            <a:off x="72043" y="0"/>
            <a:ext cx="6162501" cy="1778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/>
              <a:t>Log on to </a:t>
            </a:r>
            <a:r>
              <a:rPr lang="en-IE" dirty="0">
                <a:highlight>
                  <a:srgbClr val="FFFF00"/>
                </a:highlight>
              </a:rPr>
              <a:t>CAO.ie  </a:t>
            </a:r>
            <a:r>
              <a:rPr lang="en-IE" dirty="0"/>
              <a:t>click on </a:t>
            </a:r>
            <a:r>
              <a:rPr lang="en-IE" dirty="0">
                <a:highlight>
                  <a:srgbClr val="FFFF00"/>
                </a:highlight>
              </a:rPr>
              <a:t>Apprenticeships</a:t>
            </a:r>
            <a:r>
              <a:rPr lang="en-IE" dirty="0"/>
              <a:t> (seen underneath)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C6FCFA-E6D6-4C3B-BE9C-3BF31B65920E}"/>
              </a:ext>
            </a:extLst>
          </p:cNvPr>
          <p:cNvSpPr/>
          <p:nvPr/>
        </p:nvSpPr>
        <p:spPr>
          <a:xfrm>
            <a:off x="6409112" y="27683"/>
            <a:ext cx="5782887" cy="17179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/>
              <a:t>You will be brought to the opening page highlighting “Apprenticeship Options”</a:t>
            </a:r>
          </a:p>
        </p:txBody>
      </p:sp>
      <p:pic>
        <p:nvPicPr>
          <p:cNvPr id="12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949AE88-795C-431E-9496-F3E6D3859B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4132" b="1612"/>
          <a:stretch/>
        </p:blipFill>
        <p:spPr>
          <a:xfrm>
            <a:off x="-58189" y="1912486"/>
            <a:ext cx="6292733" cy="50286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B37FBA-BB79-4528-9967-EE621D6E0BEE}"/>
                  </a:ext>
                </a:extLst>
              </p14:cNvPr>
              <p14:cNvContentPartPr/>
              <p14:nvPr/>
            </p14:nvContentPartPr>
            <p14:xfrm>
              <a:off x="4072091" y="3141033"/>
              <a:ext cx="2212560" cy="2562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B37FBA-BB79-4528-9967-EE621D6E0B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8451" y="3033033"/>
                <a:ext cx="2320200" cy="277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23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6E73D-817B-4097-AB86-1005D5EB5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571"/>
            <a:ext cx="12128268" cy="1410419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68F33807-C507-4B4D-8549-8CE6350B03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17990"/>
            <a:ext cx="5877098" cy="5530707"/>
          </a:xfrm>
        </p:spPr>
      </p:pic>
      <p:pic>
        <p:nvPicPr>
          <p:cNvPr id="8" name="Content Placeholder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C794398-9604-4FD3-978E-168B1F6B41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93476" y="1717990"/>
            <a:ext cx="6134792" cy="6012845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FF588F-5FDD-4C32-B9BA-4EAB6F469391}"/>
              </a:ext>
            </a:extLst>
          </p:cNvPr>
          <p:cNvSpPr/>
          <p:nvPr/>
        </p:nvSpPr>
        <p:spPr>
          <a:xfrm>
            <a:off x="-1" y="49876"/>
            <a:ext cx="5877098" cy="15877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b="1" dirty="0"/>
              <a:t>General Information on the Apprenticeship Route: </a:t>
            </a:r>
            <a:r>
              <a:rPr lang="en-IE" sz="2000" b="1" dirty="0">
                <a:highlight>
                  <a:srgbClr val="FFFF00"/>
                </a:highlight>
              </a:rPr>
              <a:t>62 different programmes</a:t>
            </a:r>
            <a:r>
              <a:rPr lang="en-IE" sz="2000" b="1" dirty="0"/>
              <a:t>/ </a:t>
            </a:r>
            <a:r>
              <a:rPr lang="en-IE" sz="2000" b="1" dirty="0">
                <a:highlight>
                  <a:srgbClr val="00FF00"/>
                </a:highlight>
              </a:rPr>
              <a:t>8,000 employers </a:t>
            </a:r>
            <a:r>
              <a:rPr lang="en-IE" sz="2000" b="1" dirty="0"/>
              <a:t>taking on apprentices right now/ Over </a:t>
            </a:r>
            <a:r>
              <a:rPr lang="en-IE" sz="2000" b="1" dirty="0">
                <a:highlight>
                  <a:srgbClr val="C0C0C0"/>
                </a:highlight>
              </a:rPr>
              <a:t>23,000</a:t>
            </a:r>
            <a:r>
              <a:rPr lang="en-IE" sz="2000" b="1" dirty="0"/>
              <a:t> people in Apprenticeships currently/ Between </a:t>
            </a:r>
            <a:r>
              <a:rPr lang="en-IE" sz="2000" b="1" dirty="0">
                <a:highlight>
                  <a:srgbClr val="00FFFF"/>
                </a:highlight>
              </a:rPr>
              <a:t>2 to 4 year programmes.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088093-3215-464A-B6FD-C1C9C161203B}"/>
              </a:ext>
            </a:extLst>
          </p:cNvPr>
          <p:cNvSpPr/>
          <p:nvPr/>
        </p:nvSpPr>
        <p:spPr>
          <a:xfrm>
            <a:off x="5993474" y="49877"/>
            <a:ext cx="6134792" cy="18454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/>
              <a:t>Remember to browse through the different types of apprenticeships on </a:t>
            </a:r>
            <a:r>
              <a:rPr lang="en-IE" dirty="0">
                <a:highlight>
                  <a:srgbClr val="00FF00"/>
                </a:highlight>
              </a:rPr>
              <a:t>Solas.ie </a:t>
            </a:r>
            <a:r>
              <a:rPr lang="en-IE" dirty="0"/>
              <a:t>and </a:t>
            </a:r>
            <a:r>
              <a:rPr lang="en-IE" dirty="0">
                <a:highlight>
                  <a:srgbClr val="FFFF00"/>
                </a:highlight>
              </a:rPr>
              <a:t>research</a:t>
            </a:r>
            <a:r>
              <a:rPr lang="en-IE" dirty="0"/>
              <a:t> the ones that interest you. It is important to make an </a:t>
            </a:r>
            <a:r>
              <a:rPr lang="en-IE" dirty="0">
                <a:highlight>
                  <a:srgbClr val="00FFFF"/>
                </a:highlight>
              </a:rPr>
              <a:t>informed decision</a:t>
            </a:r>
            <a:r>
              <a:rPr lang="en-IE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63F575B-FF11-45F9-9566-1892D09B9D98}"/>
                  </a:ext>
                </a:extLst>
              </p14:cNvPr>
              <p14:cNvContentPartPr/>
              <p14:nvPr/>
            </p14:nvContentPartPr>
            <p14:xfrm>
              <a:off x="814091" y="3291905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63F575B-FF11-45F9-9566-1892D09B9D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451" y="31839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6636B3-12EB-4875-9499-B797B185C84A}"/>
                  </a:ext>
                </a:extLst>
              </p14:cNvPr>
              <p14:cNvContentPartPr/>
              <p14:nvPr/>
            </p14:nvContentPartPr>
            <p14:xfrm>
              <a:off x="2343731" y="3757025"/>
              <a:ext cx="370080" cy="109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26636B3-12EB-4875-9499-B797B185C8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90091" y="3649025"/>
                <a:ext cx="4777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19F174-7A93-4B06-8C0D-FFEC37AE0133}"/>
                  </a:ext>
                </a:extLst>
              </p14:cNvPr>
              <p14:cNvContentPartPr/>
              <p14:nvPr/>
            </p14:nvContentPartPr>
            <p14:xfrm>
              <a:off x="2285411" y="5120345"/>
              <a:ext cx="1706760" cy="142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19F174-7A93-4B06-8C0D-FFEC37AE013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31771" y="5012705"/>
                <a:ext cx="181440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2E86C2D-C65E-4117-BA36-46F3D9914304}"/>
                  </a:ext>
                </a:extLst>
              </p14:cNvPr>
              <p14:cNvContentPartPr/>
              <p14:nvPr/>
            </p14:nvContentPartPr>
            <p14:xfrm>
              <a:off x="1811651" y="5469545"/>
              <a:ext cx="722520" cy="18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2E86C2D-C65E-4117-BA36-46F3D99143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58011" y="5361905"/>
                <a:ext cx="830160" cy="23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060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87EE-441B-4076-80F6-A0D687EA1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523982"/>
            <a:ext cx="11029616" cy="87330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FB4EB4D-3877-41D3-A3D5-94E1430BFB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25492" y="1397285"/>
            <a:ext cx="5666508" cy="6557995"/>
          </a:xfrm>
        </p:spPr>
      </p:pic>
      <p:pic>
        <p:nvPicPr>
          <p:cNvPr id="8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36CFD3CB-7888-43AD-A6D4-CF07E2B0F5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1397285"/>
            <a:ext cx="6384175" cy="6001042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C2951C-2213-414A-970B-1070522E8B93}"/>
              </a:ext>
            </a:extLst>
          </p:cNvPr>
          <p:cNvSpPr/>
          <p:nvPr/>
        </p:nvSpPr>
        <p:spPr>
          <a:xfrm>
            <a:off x="83127" y="0"/>
            <a:ext cx="6301048" cy="13972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/>
              <a:t>Go to “</a:t>
            </a:r>
            <a:r>
              <a:rPr lang="en-IE" dirty="0">
                <a:highlight>
                  <a:srgbClr val="FFFF00"/>
                </a:highlight>
              </a:rPr>
              <a:t>Career Seekers</a:t>
            </a:r>
            <a:r>
              <a:rPr lang="en-IE" dirty="0"/>
              <a:t>” Select </a:t>
            </a:r>
            <a:r>
              <a:rPr lang="en-IE" dirty="0">
                <a:highlight>
                  <a:srgbClr val="00FFFF"/>
                </a:highlight>
              </a:rPr>
              <a:t>location</a:t>
            </a:r>
            <a:r>
              <a:rPr lang="en-IE" dirty="0"/>
              <a:t>/ </a:t>
            </a:r>
            <a:r>
              <a:rPr lang="en-IE" dirty="0">
                <a:highlight>
                  <a:srgbClr val="00FF00"/>
                </a:highlight>
              </a:rPr>
              <a:t>Apprenticeship</a:t>
            </a:r>
            <a:r>
              <a:rPr lang="en-IE" dirty="0"/>
              <a:t> that interests you and click search. </a:t>
            </a:r>
          </a:p>
          <a:p>
            <a:pPr algn="ctr"/>
            <a:r>
              <a:rPr lang="en-IE" dirty="0"/>
              <a:t>Results will follow: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59E42C-F815-4A87-8422-E9A96C7C92B0}"/>
              </a:ext>
            </a:extLst>
          </p:cNvPr>
          <p:cNvSpPr/>
          <p:nvPr/>
        </p:nvSpPr>
        <p:spPr>
          <a:xfrm>
            <a:off x="6467302" y="0"/>
            <a:ext cx="5802282" cy="13972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/>
              <a:t>Click on the one that interests you and read Job </a:t>
            </a:r>
            <a:r>
              <a:rPr lang="en-IE" dirty="0">
                <a:highlight>
                  <a:srgbClr val="FFFF00"/>
                </a:highlight>
              </a:rPr>
              <a:t>Description</a:t>
            </a:r>
            <a:r>
              <a:rPr lang="en-IE" dirty="0"/>
              <a:t>/ </a:t>
            </a:r>
            <a:r>
              <a:rPr lang="en-IE" dirty="0">
                <a:highlight>
                  <a:srgbClr val="00FFFF"/>
                </a:highlight>
              </a:rPr>
              <a:t>Employer Information</a:t>
            </a:r>
            <a:r>
              <a:rPr lang="en-IE" dirty="0"/>
              <a:t>/ etc.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85474F3-7B9A-4409-B778-0C5637497BDE}"/>
                  </a:ext>
                </a:extLst>
              </p14:cNvPr>
              <p14:cNvContentPartPr/>
              <p14:nvPr/>
            </p14:nvContentPartPr>
            <p14:xfrm>
              <a:off x="1338611" y="1702505"/>
              <a:ext cx="941400" cy="260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85474F3-7B9A-4409-B778-0C5637497B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4971" y="1594865"/>
                <a:ext cx="104904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7C4CE73-FC04-49BE-94AA-62BD0DC0720B}"/>
                  </a:ext>
                </a:extLst>
              </p14:cNvPr>
              <p14:cNvContentPartPr/>
              <p14:nvPr/>
            </p14:nvContentPartPr>
            <p14:xfrm>
              <a:off x="291011" y="2485505"/>
              <a:ext cx="822960" cy="183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7C4CE73-FC04-49BE-94AA-62BD0DC072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7011" y="2377865"/>
                <a:ext cx="93060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C38B91C-F7BF-4EA0-B081-8A5D5845C009}"/>
                  </a:ext>
                </a:extLst>
              </p14:cNvPr>
              <p14:cNvContentPartPr/>
              <p14:nvPr/>
            </p14:nvContentPartPr>
            <p14:xfrm>
              <a:off x="1958891" y="2575505"/>
              <a:ext cx="543240" cy="68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C38B91C-F7BF-4EA0-B081-8A5D5845C00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5251" y="2467865"/>
                <a:ext cx="6508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C1DA2FC-4EB4-4E2D-B3D8-205604E11A69}"/>
                  </a:ext>
                </a:extLst>
              </p14:cNvPr>
              <p14:cNvContentPartPr/>
              <p14:nvPr/>
            </p14:nvContentPartPr>
            <p14:xfrm>
              <a:off x="11413211" y="556593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C1DA2FC-4EB4-4E2D-B3D8-205604E11A6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359211" y="44895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C361A82-0588-4C8C-85B1-755BA594D5B7}"/>
                  </a:ext>
                </a:extLst>
              </p14:cNvPr>
              <p14:cNvContentPartPr/>
              <p14:nvPr/>
            </p14:nvContentPartPr>
            <p14:xfrm>
              <a:off x="11438051" y="565233"/>
              <a:ext cx="25704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C361A82-0588-4C8C-85B1-755BA594D5B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84051" y="457233"/>
                <a:ext cx="36468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286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484C-A335-4424-B309-115206214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E" sz="4000" dirty="0">
                <a:hlinkClick r:id="rId2"/>
              </a:rPr>
              <a:t>Available Apprenticeships on SOLAS.ie</a:t>
            </a:r>
            <a:r>
              <a:rPr lang="en-IE" sz="4000" dirty="0"/>
              <a:t> </a:t>
            </a:r>
            <a:br>
              <a:rPr lang="en-IE" sz="4000" dirty="0"/>
            </a:br>
            <a:r>
              <a:rPr lang="en-IE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71299-1AAE-4AA2-9F38-34409E079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21972"/>
            <a:ext cx="12237719" cy="5710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b="1" dirty="0">
                <a:latin typeface="Algerian" panose="04020705040A02060702" pitchFamily="82" charset="0"/>
                <a:cs typeface="Aharoni" panose="02010803020104030203" pitchFamily="2" charset="-79"/>
              </a:rPr>
              <a:t>                Biopharma                                                   Construction                                       Engineering                                               </a:t>
            </a:r>
          </a:p>
          <a:p>
            <a:pPr marL="0" indent="0">
              <a:buNone/>
            </a:pPr>
            <a:endParaRPr lang="en-IE" sz="2000" b="1" dirty="0">
              <a:latin typeface="Algerian" panose="04020705040A02060702" pitchFamily="8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IE" sz="2000" b="1" dirty="0">
              <a:latin typeface="Algerian" panose="04020705040A02060702" pitchFamily="8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IE" sz="2000" b="1" dirty="0">
                <a:latin typeface="Algerian" panose="04020705040A02060702" pitchFamily="82" charset="0"/>
                <a:cs typeface="Aharoni" panose="02010803020104030203" pitchFamily="2" charset="-79"/>
              </a:rPr>
              <a:t>                 Electrical                            ICT                              Healthcare                         Finance         </a:t>
            </a:r>
          </a:p>
          <a:p>
            <a:pPr marL="0" indent="0">
              <a:buNone/>
            </a:pPr>
            <a:endParaRPr lang="en-IE" sz="2000" b="1" dirty="0">
              <a:latin typeface="Algerian" panose="04020705040A02060702" pitchFamily="8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IE" sz="2000" b="1" dirty="0">
                <a:latin typeface="Algerian" panose="04020705040A02060702" pitchFamily="82" charset="0"/>
                <a:cs typeface="Aharoni" panose="02010803020104030203" pitchFamily="2" charset="-79"/>
              </a:rPr>
              <a:t>                Property Service                                  Motor                        Recruitment                    Sales </a:t>
            </a:r>
          </a:p>
          <a:p>
            <a:pPr marL="0" indent="0">
              <a:buNone/>
            </a:pPr>
            <a:endParaRPr lang="en-IE" sz="2000" b="1" dirty="0">
              <a:latin typeface="Algerian" panose="04020705040A02060702" pitchFamily="8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IE" sz="2000" b="1" dirty="0">
                <a:latin typeface="Algerian" panose="04020705040A02060702" pitchFamily="82" charset="0"/>
                <a:cs typeface="Aharoni" panose="02010803020104030203" pitchFamily="2" charset="-79"/>
              </a:rPr>
              <a:t>           Logistics                               Hairdressing                   Hospitality &amp; Food              Hairdressing</a:t>
            </a:r>
          </a:p>
          <a:p>
            <a:pPr marL="0" indent="0">
              <a:buNone/>
            </a:pPr>
            <a:endParaRPr lang="en-IE" sz="2000" b="1" dirty="0">
              <a:latin typeface="Algerian" panose="04020705040A02060702" pitchFamily="82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IE" sz="1800" b="1" dirty="0">
                <a:latin typeface="Algerian" panose="04020705040A02060702" pitchFamily="82" charset="0"/>
                <a:cs typeface="Aharoni" panose="02010803020104030203" pitchFamily="2" charset="-79"/>
              </a:rPr>
              <a:t>  </a:t>
            </a:r>
            <a:r>
              <a:rPr lang="en-IE" sz="4000" b="1" dirty="0">
                <a:latin typeface="Aharoni" panose="02010803020104030203" pitchFamily="2" charset="-79"/>
                <a:cs typeface="Aharoni" panose="02010803020104030203" pitchFamily="2" charset="-79"/>
                <a:hlinkClick r:id="rId3"/>
              </a:rPr>
              <a:t>Available Apprenticeships Jobs</a:t>
            </a:r>
            <a:r>
              <a:rPr lang="en-IE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IE" sz="1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70898-8E81-4C80-B447-271FAACB1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2192000" y="1221972"/>
            <a:ext cx="45719" cy="57108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88104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EE54-C673-4BD0-85A6-06E7B41D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385"/>
            <a:ext cx="12128269" cy="764771"/>
          </a:xfrm>
        </p:spPr>
        <p:txBody>
          <a:bodyPr>
            <a:normAutofit fontScale="90000"/>
          </a:bodyPr>
          <a:lstStyle/>
          <a:p>
            <a:r>
              <a:rPr lang="en-IE" sz="4000" b="1" dirty="0">
                <a:solidFill>
                  <a:srgbClr val="C00000"/>
                </a:solidFill>
              </a:rPr>
              <a:t>(2) Quality and Qualifications Ireland Route (QQI)</a:t>
            </a:r>
            <a:endParaRPr lang="en-IE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AE641-F02C-49A7-B89F-D9DB83096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2668"/>
            <a:ext cx="12192000" cy="5245331"/>
          </a:xfrm>
        </p:spPr>
        <p:txBody>
          <a:bodyPr>
            <a:normAutofit fontScale="92500" lnSpcReduction="20000"/>
          </a:bodyPr>
          <a:lstStyle/>
          <a:p>
            <a:r>
              <a:rPr lang="en-IE" altLang="en-US" sz="4000" b="1" dirty="0"/>
              <a:t>QQI links to Higher Education Institutes.</a:t>
            </a:r>
          </a:p>
          <a:p>
            <a:r>
              <a:rPr lang="en-IE" altLang="en-US" sz="4000" b="1" dirty="0"/>
              <a:t>Especially Important for Students who may not make the CAO Points of a certain course.</a:t>
            </a:r>
          </a:p>
          <a:p>
            <a:r>
              <a:rPr lang="en-IE" altLang="en-US" sz="4000" b="1" dirty="0"/>
              <a:t>Can begin with a PLC (Level 5) and end up with a Doctorate (Level 10).</a:t>
            </a:r>
          </a:p>
          <a:p>
            <a:pPr algn="just" fontAlgn="base"/>
            <a:r>
              <a:rPr lang="en-GB" sz="4000" b="1" i="0" dirty="0">
                <a:solidFill>
                  <a:srgbClr val="575757"/>
                </a:solidFill>
                <a:effectLst/>
                <a:latin typeface="Ubuntu"/>
              </a:rPr>
              <a:t>All QQI Level 5 and QQI Level 6 awards will be scored to deliver a maximum of 390 CAO points. Further information may be obtained from the QQI website </a:t>
            </a:r>
            <a:r>
              <a:rPr lang="en-GB" sz="4000" b="0" i="0" u="none" strike="noStrike" dirty="0">
                <a:solidFill>
                  <a:srgbClr val="038FC4"/>
                </a:solidFill>
                <a:effectLst/>
                <a:latin typeface="Ubuntu"/>
                <a:hlinkClick r:id="rId3"/>
              </a:rPr>
              <a:t>https://www.qqi.ie/</a:t>
            </a:r>
            <a:endParaRPr lang="en-GB" sz="4000" b="0" i="0" dirty="0">
              <a:solidFill>
                <a:srgbClr val="575757"/>
              </a:solidFill>
              <a:effectLst/>
              <a:latin typeface="Ubuntu"/>
            </a:endParaRPr>
          </a:p>
          <a:p>
            <a:endParaRPr lang="en-GB" altLang="en-US" sz="4000" b="1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023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94"/>
    </mc:Choice>
    <mc:Fallback xmlns="">
      <p:transition spd="slow" advTm="5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F167-2A57-4B2D-8B01-03D44795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41538"/>
            <a:ext cx="11029616" cy="736846"/>
          </a:xfrm>
        </p:spPr>
        <p:txBody>
          <a:bodyPr>
            <a:normAutofit/>
          </a:bodyPr>
          <a:lstStyle/>
          <a:p>
            <a:pPr algn="ctr"/>
            <a:r>
              <a:rPr lang="ga-IE" sz="3600" dirty="0">
                <a:solidFill>
                  <a:srgbClr val="C00000"/>
                </a:solidFill>
              </a:rPr>
              <a:t>Post Leaving Certificate courses (PLCs)</a:t>
            </a:r>
            <a:endParaRPr lang="en-IE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2E7E6-7B70-4988-93AF-FA64EC1C4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1020" y="1278384"/>
            <a:ext cx="12263020" cy="55796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ga-IE" sz="3000" b="1" dirty="0"/>
              <a:t>Courses in very high demand in</a:t>
            </a:r>
            <a:r>
              <a:rPr lang="en-IE" sz="3000" b="1" dirty="0"/>
              <a:t> recent years</a:t>
            </a:r>
            <a:r>
              <a:rPr lang="ga-IE" sz="3000" b="1" dirty="0"/>
              <a:t>.  </a:t>
            </a:r>
          </a:p>
          <a:p>
            <a:pPr>
              <a:defRPr/>
            </a:pPr>
            <a:r>
              <a:rPr lang="ga-IE" sz="3000" b="1" dirty="0"/>
              <a:t>Contact each college to see when they will start accepting your application from.</a:t>
            </a:r>
          </a:p>
          <a:p>
            <a:pPr>
              <a:defRPr/>
            </a:pPr>
            <a:r>
              <a:rPr lang="ga-IE" sz="3000" b="1" dirty="0"/>
              <a:t>Most PLC courses expect to fill all places in March interviews</a:t>
            </a:r>
            <a:r>
              <a:rPr lang="en-IE" sz="3000" b="1" dirty="0"/>
              <a:t>.</a:t>
            </a:r>
            <a:endParaRPr lang="ga-IE" sz="3000" b="1" dirty="0"/>
          </a:p>
          <a:p>
            <a:pPr>
              <a:defRPr/>
            </a:pPr>
            <a:r>
              <a:rPr lang="ga-IE" sz="3000" b="1" dirty="0"/>
              <a:t>Requirements – us</a:t>
            </a:r>
            <a:r>
              <a:rPr lang="en-IE" sz="3000" b="1" dirty="0"/>
              <a:t>u</a:t>
            </a:r>
            <a:r>
              <a:rPr lang="ga-IE" sz="3000" b="1" dirty="0"/>
              <a:t>ally 5 passes in your Leaving Certificate.  Please consult prospectus for 20</a:t>
            </a:r>
            <a:r>
              <a:rPr lang="en-IE" sz="3000" b="1" dirty="0"/>
              <a:t>22 </a:t>
            </a:r>
            <a:r>
              <a:rPr lang="ga-IE" sz="3000" b="1" dirty="0"/>
              <a:t>entry.</a:t>
            </a:r>
          </a:p>
          <a:p>
            <a:pPr marL="0" indent="0">
              <a:buNone/>
              <a:defRPr/>
            </a:pPr>
            <a:endParaRPr lang="en-IE" sz="2200" b="1" dirty="0"/>
          </a:p>
          <a:p>
            <a:pPr>
              <a:defRPr/>
            </a:pPr>
            <a:r>
              <a:rPr lang="en-IE" altLang="en-US" sz="2000" b="1" dirty="0">
                <a:hlinkClick r:id="rId3"/>
              </a:rPr>
              <a:t>https://www.qqi.ie/Publications/Publications/Progression%20Opportunities%20into%20Higher%20Education%20HELS.pdf</a:t>
            </a:r>
            <a:r>
              <a:rPr lang="en-IE" altLang="en-US" sz="2000" b="1" dirty="0"/>
              <a:t> </a:t>
            </a:r>
            <a:endParaRPr lang="en-IE" sz="2000" b="1" dirty="0"/>
          </a:p>
          <a:p>
            <a:pPr>
              <a:defRPr/>
            </a:pPr>
            <a:r>
              <a:rPr lang="en-IE" sz="2200" b="1" dirty="0">
                <a:hlinkClick r:id="rId4"/>
              </a:rPr>
              <a:t>https://www.lcfe.ie/courses/</a:t>
            </a:r>
            <a:r>
              <a:rPr lang="en-IE" sz="2200" b="1" dirty="0"/>
              <a:t>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485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94"/>
    </mc:Choice>
    <mc:Fallback xmlns="">
      <p:transition spd="slow" advTm="58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289AE2-D2AE-49D1-AFAC-3A79F679425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6356</TotalTime>
  <Words>1060</Words>
  <Application>Microsoft Office PowerPoint</Application>
  <PresentationFormat>Widescreen</PresentationFormat>
  <Paragraphs>103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Aharoni</vt:lpstr>
      <vt:lpstr>Algerian</vt:lpstr>
      <vt:lpstr>Calibri</vt:lpstr>
      <vt:lpstr>Franklin Gothic Book</vt:lpstr>
      <vt:lpstr>Franklin Gothic Demi</vt:lpstr>
      <vt:lpstr>Ubuntu</vt:lpstr>
      <vt:lpstr>Wingdings</vt:lpstr>
      <vt:lpstr>Wingdings 2</vt:lpstr>
      <vt:lpstr>DividendVTI</vt:lpstr>
      <vt:lpstr>CAO Presentation Part 2: </vt:lpstr>
      <vt:lpstr>Non- CAO Options</vt:lpstr>
      <vt:lpstr>(1) Apprenticeships </vt:lpstr>
      <vt:lpstr>PowerPoint Presentation</vt:lpstr>
      <vt:lpstr>PowerPoint Presentation</vt:lpstr>
      <vt:lpstr>PowerPoint Presentation</vt:lpstr>
      <vt:lpstr>Available Apprenticeships on SOLAS.ie   </vt:lpstr>
      <vt:lpstr>(2) Quality and Qualifications Ireland Route (QQI)</vt:lpstr>
      <vt:lpstr>Post Leaving Certificate courses (PLCs)</vt:lpstr>
      <vt:lpstr>PLC courses continued</vt:lpstr>
      <vt:lpstr>Changes to cao portal in relation to FET:</vt:lpstr>
      <vt:lpstr>PowerPoint Presentation</vt:lpstr>
      <vt:lpstr>PowerPoint Presentation</vt:lpstr>
      <vt:lpstr>PowerPoint Presentation</vt:lpstr>
      <vt:lpstr>Other Alternatives</vt:lpstr>
      <vt:lpstr>Other Alternatives</vt:lpstr>
      <vt:lpstr>Who to talk to? </vt:lpstr>
      <vt:lpstr>Reminders</vt:lpstr>
      <vt:lpstr>Homework and Study</vt:lpstr>
      <vt:lpstr>PowerPoint Presentation</vt:lpstr>
      <vt:lpstr>Your journey is only beginning:</vt:lpstr>
      <vt:lpstr>For further inquiries you can contact: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CAO Presentation Part 2:</dc:title>
  <dc:creator>Shane Healy</dc:creator>
  <cp:lastModifiedBy>Shane Healy</cp:lastModifiedBy>
  <cp:revision>18</cp:revision>
  <dcterms:created xsi:type="dcterms:W3CDTF">2020-12-07T11:31:28Z</dcterms:created>
  <dcterms:modified xsi:type="dcterms:W3CDTF">2021-11-11T14:53:15Z</dcterms:modified>
</cp:coreProperties>
</file>